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6858000" cx="12192000"/>
  <p:notesSz cx="6858000" cy="9144000"/>
  <p:embeddedFontLst>
    <p:embeddedFont>
      <p:font typeface="Play"/>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h+iFj8/cXPF1oCdFzFLKyFUr80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Play-regular.fntdata"/><Relationship Id="rId63" Type="http://schemas.openxmlformats.org/officeDocument/2006/relationships/slide" Target="slides/slide59.xml"/><Relationship Id="rId22" Type="http://schemas.openxmlformats.org/officeDocument/2006/relationships/slide" Target="slides/slide18.xml"/><Relationship Id="rId66" Type="http://customschemas.google.com/relationships/presentationmetadata" Target="metadata"/><Relationship Id="rId21" Type="http://schemas.openxmlformats.org/officeDocument/2006/relationships/slide" Target="slides/slide17.xml"/><Relationship Id="rId65" Type="http://schemas.openxmlformats.org/officeDocument/2006/relationships/font" Target="fonts/Play-bold.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010.11929"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6d4ca9d3d1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36d4ca9d3d1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36d4ca9d3d1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74f9616d02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374f9616d02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t/>
            </a:r>
            <a:endParaRPr b="1" sz="1100"/>
          </a:p>
        </p:txBody>
      </p:sp>
      <p:sp>
        <p:nvSpPr>
          <p:cNvPr id="180" name="Google Shape;180;g374f9616d02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74f9616d02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374f9616d02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t/>
            </a:r>
            <a:endParaRPr b="1" sz="1100"/>
          </a:p>
        </p:txBody>
      </p:sp>
      <p:sp>
        <p:nvSpPr>
          <p:cNvPr id="191" name="Google Shape;191;g374f9616d02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74f9616d02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374f9616d02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t/>
            </a:r>
            <a:endParaRPr b="1" sz="1100"/>
          </a:p>
        </p:txBody>
      </p:sp>
      <p:sp>
        <p:nvSpPr>
          <p:cNvPr id="201" name="Google Shape;201;g374f9616d02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3fe24cba0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363fe24cba0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t/>
            </a:r>
            <a:endParaRPr/>
          </a:p>
        </p:txBody>
      </p:sp>
      <p:sp>
        <p:nvSpPr>
          <p:cNvPr id="212" name="Google Shape;212;g363fe24cba0_0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0"/>
              </a:spcBef>
              <a:spcAft>
                <a:spcPts val="0"/>
              </a:spcAft>
              <a:buClr>
                <a:schemeClr val="dk1"/>
              </a:buClr>
              <a:buSzPts val="1200"/>
              <a:buFont typeface="Arial"/>
              <a:buNone/>
            </a:pPr>
            <a:r>
              <a:t/>
            </a:r>
            <a:endParaRPr/>
          </a:p>
        </p:txBody>
      </p:sp>
      <p:sp>
        <p:nvSpPr>
          <p:cNvPr id="220" name="Google Shape;22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63ac02c75a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363ac02c75a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363ac02c75a_1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8c46c6aac1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38c46c6aac1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38c46c6aac1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63fe24cba0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363fe24cba0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248" name="Google Shape;248;g363fe24cba0_0_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53a3ccbe7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3653a3ccbe7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3653a3ccbe7_0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268" name="Google Shape;26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SzPts val="1400"/>
              <a:buNone/>
            </a:pPr>
            <a:r>
              <a:t/>
            </a:r>
            <a:endParaRPr/>
          </a:p>
        </p:txBody>
      </p:sp>
      <p:sp>
        <p:nvSpPr>
          <p:cNvPr id="98" name="Google Shape;9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653a3ccbe7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3653a3ccbe7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280" name="Google Shape;280;g3653a3ccbe7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653a3ccbe7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3653a3ccbe7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t/>
            </a:r>
            <a:endParaRPr/>
          </a:p>
        </p:txBody>
      </p:sp>
      <p:sp>
        <p:nvSpPr>
          <p:cNvPr id="291" name="Google Shape;291;g3653a3ccbe7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653a3ccbe7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3653a3ccbe7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solidFill>
                <a:srgbClr val="202122"/>
              </a:solidFill>
              <a:highlight>
                <a:srgbClr val="FFFFFF"/>
              </a:highlight>
            </a:endParaRPr>
          </a:p>
        </p:txBody>
      </p:sp>
      <p:sp>
        <p:nvSpPr>
          <p:cNvPr id="301" name="Google Shape;301;g3653a3ccbe7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653a3ccbe7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3653a3ccbe7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solidFill>
                <a:srgbClr val="202122"/>
              </a:solidFill>
              <a:highlight>
                <a:srgbClr val="FFFFFF"/>
              </a:highlight>
            </a:endParaRPr>
          </a:p>
        </p:txBody>
      </p:sp>
      <p:sp>
        <p:nvSpPr>
          <p:cNvPr id="311" name="Google Shape;311;g3653a3ccbe7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8c46c6aac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38c46c6aac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solidFill>
                <a:srgbClr val="202122"/>
              </a:solidFill>
              <a:highlight>
                <a:srgbClr val="FFFFFF"/>
              </a:highlight>
            </a:endParaRPr>
          </a:p>
        </p:txBody>
      </p:sp>
      <p:sp>
        <p:nvSpPr>
          <p:cNvPr id="319" name="Google Shape;319;g38c46c6aac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7efa4694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37efa4694d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solidFill>
                <a:srgbClr val="202122"/>
              </a:solidFill>
              <a:highlight>
                <a:srgbClr val="FFFFFF"/>
              </a:highlight>
            </a:endParaRPr>
          </a:p>
        </p:txBody>
      </p:sp>
      <p:sp>
        <p:nvSpPr>
          <p:cNvPr id="330" name="Google Shape;330;g37efa4694d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653a3ccbe7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3653a3ccbe7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340" name="Google Shape;340;g3653a3ccbe7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654eeb6de3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3654eeb6de3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3654eeb6de3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63fe24cba0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363fe24cba0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363fe24cba0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6469e26f01_1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36469e26f01_1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
        <p:nvSpPr>
          <p:cNvPr id="372" name="Google Shape;372;g36469e26f01_1_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3fe24cba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363fe24cba0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g363fe24cba0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6469e26f01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36469e26f01_1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383" name="Google Shape;383;g36469e26f01_1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6469e26f01_1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36469e26f01_1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393" name="Google Shape;393;g36469e26f01_1_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6469e26f01_1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36469e26f01_1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403" name="Google Shape;403;g36469e26f01_1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654eeb6de3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3654eeb6de3_1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3654eeb6de3_1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63ac02c75a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363ac02c75a_1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solidFill>
                <a:srgbClr val="202122"/>
              </a:solidFill>
              <a:highlight>
                <a:srgbClr val="FFFFFF"/>
              </a:highlight>
            </a:endParaRPr>
          </a:p>
        </p:txBody>
      </p:sp>
      <p:sp>
        <p:nvSpPr>
          <p:cNvPr id="423" name="Google Shape;423;g363ac02c75a_1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648fbff61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3648fbff61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sz="1100"/>
          </a:p>
        </p:txBody>
      </p:sp>
      <p:sp>
        <p:nvSpPr>
          <p:cNvPr id="433" name="Google Shape;433;g3648fbff61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7e19da147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37e19da1477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443" name="Google Shape;443;g37e19da1477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7e19da147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37e19da1477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456" name="Google Shape;456;g37e19da1477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648fbff613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3648fbff613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467" name="Google Shape;467;g3648fbff613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654eeb6de3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3654eeb6de3_1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3654eeb6de3_1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653a3ccbe7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3653a3ccbe7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g3653a3ccbe7_0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7f83d3194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37f83d31942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489" name="Google Shape;489;g37f83d31942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6340a4dfa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36340a4dfa9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499" name="Google Shape;499;g36340a4dfa9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63ab158ad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363ab158ada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509" name="Google Shape;509;g363ab158ada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63ac02c75a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363ac02c75a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519" name="Google Shape;519;g363ac02c75a_1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665a473be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3665a473be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529" name="Google Shape;529;g3665a473be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654eeb6de3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g3654eeb6de3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g3654eeb6de3_1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63ac02c75a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363ac02c75a_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549" name="Google Shape;549;g363ac02c75a_1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638b98a2d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3638b98a2de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560" name="Google Shape;560;g3638b98a2de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573" name="Google Shape;57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689be0a60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g3689be0a60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583" name="Google Shape;583;g3689be0a60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64f00e3b4c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364f00e3b4c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364f00e3b4c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593" name="Google Shape;59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64f00e3b4c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g364f00e3b4c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603" name="Google Shape;603;g364f00e3b4c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n-US"/>
              <a:t>2014: https://arxiv.org/abs/1409.0473</a:t>
            </a:r>
            <a:endParaRPr/>
          </a:p>
          <a:p>
            <a:pPr indent="0" lvl="0" marL="0" rtl="0" algn="l">
              <a:lnSpc>
                <a:spcPct val="100000"/>
              </a:lnSpc>
              <a:spcBef>
                <a:spcPts val="0"/>
              </a:spcBef>
              <a:spcAft>
                <a:spcPts val="0"/>
              </a:spcAft>
              <a:buClr>
                <a:schemeClr val="dk1"/>
              </a:buClr>
              <a:buSzPts val="1200"/>
              <a:buFont typeface="Arial"/>
              <a:buNone/>
            </a:pPr>
            <a:r>
              <a:rPr lang="en-US"/>
              <a:t>2017 Attention is all you Need: https://arxiv.org/abs/1706.03762</a:t>
            </a:r>
            <a:endParaRPr/>
          </a:p>
          <a:p>
            <a:pPr indent="0" lvl="0" marL="0" rtl="0" algn="l">
              <a:lnSpc>
                <a:spcPct val="100000"/>
              </a:lnSpc>
              <a:spcBef>
                <a:spcPts val="0"/>
              </a:spcBef>
              <a:spcAft>
                <a:spcPts val="0"/>
              </a:spcAft>
              <a:buClr>
                <a:schemeClr val="dk1"/>
              </a:buClr>
              <a:buSzPts val="1200"/>
              <a:buFont typeface="Arial"/>
              <a:buNone/>
            </a:pPr>
            <a:r>
              <a:rPr lang="en-US"/>
              <a:t>2018 BERT: https://arxiv.org/abs/1810.04805</a:t>
            </a:r>
            <a:endParaRPr/>
          </a:p>
          <a:p>
            <a:pPr indent="0" lvl="0" marL="0" rtl="0" algn="l">
              <a:lnSpc>
                <a:spcPct val="100000"/>
              </a:lnSpc>
              <a:spcBef>
                <a:spcPts val="0"/>
              </a:spcBef>
              <a:spcAft>
                <a:spcPts val="0"/>
              </a:spcAft>
              <a:buClr>
                <a:schemeClr val="dk1"/>
              </a:buClr>
              <a:buSzPts val="1200"/>
              <a:buFont typeface="Arial"/>
              <a:buNone/>
            </a:pPr>
            <a:r>
              <a:rPr lang="en-US"/>
              <a:t>2020 VIT: </a:t>
            </a:r>
            <a:r>
              <a:rPr lang="en-US" u="sng">
                <a:solidFill>
                  <a:schemeClr val="hlink"/>
                </a:solidFill>
                <a:hlinkClick r:id="rId2"/>
              </a:rPr>
              <a:t>https://arxiv.org/abs/2010.11929</a:t>
            </a:r>
            <a:r>
              <a:rPr lang="en-US"/>
              <a:t> </a:t>
            </a:r>
            <a:endParaRPr/>
          </a:p>
          <a:p>
            <a:pPr indent="0" lvl="0" marL="0" rtl="0" algn="l">
              <a:lnSpc>
                <a:spcPct val="100000"/>
              </a:lnSpc>
              <a:spcBef>
                <a:spcPts val="0"/>
              </a:spcBef>
              <a:spcAft>
                <a:spcPts val="0"/>
              </a:spcAft>
              <a:buClr>
                <a:schemeClr val="dk1"/>
              </a:buClr>
              <a:buSzPts val="12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b="1" lang="en-US" sz="1100"/>
              <a:t>Before Transformers</a:t>
            </a:r>
            <a:endParaRPr b="1" sz="1100"/>
          </a:p>
          <a:p>
            <a:pPr indent="-298450" lvl="0" marL="457200" rtl="0" algn="l">
              <a:lnSpc>
                <a:spcPct val="115000"/>
              </a:lnSpc>
              <a:spcBef>
                <a:spcPts val="1200"/>
              </a:spcBef>
              <a:spcAft>
                <a:spcPts val="0"/>
              </a:spcAft>
              <a:buClr>
                <a:schemeClr val="dk1"/>
              </a:buClr>
              <a:buSzPts val="1100"/>
              <a:buChar char="●"/>
            </a:pPr>
            <a:r>
              <a:rPr lang="en-US" sz="1100"/>
              <a:t>NLP dominated by:</a:t>
            </a:r>
            <a:br>
              <a:rPr lang="en-US" sz="1100"/>
            </a:br>
            <a:endParaRPr sz="1100"/>
          </a:p>
          <a:p>
            <a:pPr indent="-298450" lvl="1" marL="914400" rtl="0" algn="l">
              <a:lnSpc>
                <a:spcPct val="115000"/>
              </a:lnSpc>
              <a:spcBef>
                <a:spcPts val="0"/>
              </a:spcBef>
              <a:spcAft>
                <a:spcPts val="0"/>
              </a:spcAft>
              <a:buClr>
                <a:schemeClr val="dk1"/>
              </a:buClr>
              <a:buSzPts val="1100"/>
              <a:buChar char="○"/>
            </a:pPr>
            <a:r>
              <a:rPr b="1" lang="en-US" sz="1100"/>
              <a:t>RNNs</a:t>
            </a:r>
            <a:r>
              <a:rPr lang="en-US" sz="1100"/>
              <a:t> (Recurrent Neural Networks) &amp; </a:t>
            </a:r>
            <a:r>
              <a:rPr b="1" lang="en-US" sz="1100"/>
              <a:t>LSTMs</a:t>
            </a:r>
            <a:r>
              <a:rPr lang="en-US" sz="1100"/>
              <a:t> (Long Short-Term Memory) → good for sequences, but slow to train and hard to parallelize.</a:t>
            </a:r>
            <a:br>
              <a:rPr lang="en-US" sz="1100"/>
            </a:br>
            <a:endParaRPr sz="1100"/>
          </a:p>
          <a:p>
            <a:pPr indent="-298450" lvl="1" marL="914400" rtl="0" algn="l">
              <a:lnSpc>
                <a:spcPct val="115000"/>
              </a:lnSpc>
              <a:spcBef>
                <a:spcPts val="0"/>
              </a:spcBef>
              <a:spcAft>
                <a:spcPts val="0"/>
              </a:spcAft>
              <a:buClr>
                <a:schemeClr val="dk1"/>
              </a:buClr>
              <a:buSzPts val="1100"/>
              <a:buChar char="○"/>
            </a:pPr>
            <a:r>
              <a:rPr b="1" lang="en-US" sz="1100"/>
              <a:t>CNNs for NLP</a:t>
            </a:r>
            <a:r>
              <a:rPr lang="en-US" sz="1100"/>
              <a:t> in some tasks, but limited context handling.</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Limitations:</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Sequential processing → can’t parallelize across tokens efficiently.</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Long-range dependencies hard to capture — context “fades” over distance.</a:t>
            </a:r>
            <a:br>
              <a:rPr lang="en-US" sz="1100"/>
            </a:br>
            <a:endParaRPr sz="1100"/>
          </a:p>
          <a:p>
            <a:pPr indent="0" lvl="0" marL="0" rtl="0" algn="l">
              <a:lnSpc>
                <a:spcPct val="115000"/>
              </a:lnSpc>
              <a:spcBef>
                <a:spcPts val="1200"/>
              </a:spcBef>
              <a:spcAft>
                <a:spcPts val="0"/>
              </a:spcAft>
              <a:buClr>
                <a:schemeClr val="dk1"/>
              </a:buClr>
              <a:buSzPts val="1100"/>
              <a:buFont typeface="Arial"/>
              <a:buNone/>
            </a:pPr>
            <a:r>
              <a:rPr b="1" lang="en-US" sz="1100"/>
              <a:t>Attention Is All You Need (Vaswani et al., 2017, Google)</a:t>
            </a:r>
            <a:endParaRPr b="1" sz="1100"/>
          </a:p>
          <a:p>
            <a:pPr indent="-298450" lvl="0" marL="457200" rtl="0" algn="l">
              <a:lnSpc>
                <a:spcPct val="115000"/>
              </a:lnSpc>
              <a:spcBef>
                <a:spcPts val="1200"/>
              </a:spcBef>
              <a:spcAft>
                <a:spcPts val="0"/>
              </a:spcAft>
              <a:buClr>
                <a:schemeClr val="dk1"/>
              </a:buClr>
              <a:buSzPts val="1100"/>
              <a:buChar char="●"/>
            </a:pPr>
            <a:r>
              <a:rPr lang="en-US" sz="1100"/>
              <a:t>Key idea: drop recurrence entirely → rely solely on </a:t>
            </a:r>
            <a:r>
              <a:rPr b="1" lang="en-US" sz="1100"/>
              <a:t>attention mechanisms</a:t>
            </a:r>
            <a:r>
              <a:rPr lang="en-US" sz="1100"/>
              <a:t>.</a:t>
            </a:r>
            <a:br>
              <a:rPr lang="en-US" sz="1100"/>
            </a:br>
            <a:endParaRPr sz="1100"/>
          </a:p>
          <a:p>
            <a:pPr indent="-298450" lvl="0" marL="457200" rtl="0" algn="l">
              <a:lnSpc>
                <a:spcPct val="115000"/>
              </a:lnSpc>
              <a:spcBef>
                <a:spcPts val="0"/>
              </a:spcBef>
              <a:spcAft>
                <a:spcPts val="0"/>
              </a:spcAft>
              <a:buClr>
                <a:schemeClr val="dk1"/>
              </a:buClr>
              <a:buSzPts val="1100"/>
              <a:buChar char="●"/>
            </a:pPr>
            <a:r>
              <a:rPr b="1" lang="en-US" sz="1100"/>
              <a:t>Self-Attention</a:t>
            </a:r>
            <a:r>
              <a:rPr lang="en-US" sz="1100"/>
              <a:t>:</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For each word/token, compute its relationship (“attention weight”) to every other token in the sequence.</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Captures long-range dependencies directly — no “forgetting” like in RNNs.</a:t>
            </a:r>
            <a:br>
              <a:rPr lang="en-US" sz="1100"/>
            </a:br>
            <a:endParaRPr sz="1100"/>
          </a:p>
          <a:p>
            <a:pPr indent="-298450" lvl="0" marL="457200" rtl="0" algn="l">
              <a:lnSpc>
                <a:spcPct val="115000"/>
              </a:lnSpc>
              <a:spcBef>
                <a:spcPts val="0"/>
              </a:spcBef>
              <a:spcAft>
                <a:spcPts val="0"/>
              </a:spcAft>
              <a:buClr>
                <a:schemeClr val="dk1"/>
              </a:buClr>
              <a:buSzPts val="1100"/>
              <a:buChar char="●"/>
            </a:pPr>
            <a:r>
              <a:rPr b="1" lang="en-US" sz="1100"/>
              <a:t>Multi-Head Attention</a:t>
            </a:r>
            <a:r>
              <a:rPr lang="en-US" sz="1100"/>
              <a:t>:</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Runs multiple attention operations in parallel → captures different types of relationships (syntax, semantics, etc.).</a:t>
            </a:r>
            <a:br>
              <a:rPr lang="en-US" sz="1100"/>
            </a:br>
            <a:endParaRPr sz="1100"/>
          </a:p>
          <a:p>
            <a:pPr indent="-298450" lvl="0" marL="457200" rtl="0" algn="l">
              <a:lnSpc>
                <a:spcPct val="115000"/>
              </a:lnSpc>
              <a:spcBef>
                <a:spcPts val="0"/>
              </a:spcBef>
              <a:spcAft>
                <a:spcPts val="0"/>
              </a:spcAft>
              <a:buClr>
                <a:schemeClr val="dk1"/>
              </a:buClr>
              <a:buSzPts val="1100"/>
              <a:buChar char="●"/>
            </a:pPr>
            <a:r>
              <a:rPr b="1" lang="en-US" sz="1100"/>
              <a:t>Positional Encoding</a:t>
            </a:r>
            <a:r>
              <a:rPr lang="en-US" sz="1100"/>
              <a:t>:</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Since the model has no recurrence, adds a vector to each token embedding indicating its position in the sequence.</a:t>
            </a:r>
            <a:br>
              <a:rPr lang="en-US" sz="1100"/>
            </a:br>
            <a:endParaRPr sz="1100"/>
          </a:p>
          <a:p>
            <a:pPr indent="0" lvl="0" marL="0" rtl="0" algn="l">
              <a:lnSpc>
                <a:spcPct val="115000"/>
              </a:lnSpc>
              <a:spcBef>
                <a:spcPts val="1200"/>
              </a:spcBef>
              <a:spcAft>
                <a:spcPts val="0"/>
              </a:spcAft>
              <a:buClr>
                <a:schemeClr val="dk1"/>
              </a:buClr>
              <a:buSzPts val="1100"/>
              <a:buFont typeface="Arial"/>
              <a:buNone/>
            </a:pPr>
            <a:r>
              <a:rPr b="1" lang="en-US" sz="1100"/>
              <a:t>Advantages</a:t>
            </a:r>
            <a:endParaRPr b="1" sz="1100"/>
          </a:p>
          <a:p>
            <a:pPr indent="-298450" lvl="0" marL="457200" rtl="0" algn="l">
              <a:lnSpc>
                <a:spcPct val="115000"/>
              </a:lnSpc>
              <a:spcBef>
                <a:spcPts val="1200"/>
              </a:spcBef>
              <a:spcAft>
                <a:spcPts val="0"/>
              </a:spcAft>
              <a:buClr>
                <a:schemeClr val="dk1"/>
              </a:buClr>
              <a:buSzPts val="1100"/>
              <a:buChar char="●"/>
            </a:pPr>
            <a:r>
              <a:rPr b="1" lang="en-US" sz="1100"/>
              <a:t>Parallelism</a:t>
            </a:r>
            <a:r>
              <a:rPr lang="en-US" sz="1100"/>
              <a:t>: All tokens processed simultaneously → huge speed-up on GPUs/TPUs.</a:t>
            </a:r>
            <a:br>
              <a:rPr lang="en-US" sz="1100"/>
            </a:br>
            <a:endParaRPr sz="1100"/>
          </a:p>
          <a:p>
            <a:pPr indent="-298450" lvl="0" marL="457200" rtl="0" algn="l">
              <a:lnSpc>
                <a:spcPct val="115000"/>
              </a:lnSpc>
              <a:spcBef>
                <a:spcPts val="0"/>
              </a:spcBef>
              <a:spcAft>
                <a:spcPts val="0"/>
              </a:spcAft>
              <a:buClr>
                <a:schemeClr val="dk1"/>
              </a:buClr>
              <a:buSzPts val="1100"/>
              <a:buChar char="●"/>
            </a:pPr>
            <a:r>
              <a:rPr b="1" lang="en-US" sz="1100"/>
              <a:t>Scalability</a:t>
            </a:r>
            <a:r>
              <a:rPr lang="en-US" sz="1100"/>
              <a:t>: Can handle much larger datasets &amp; models without bottlenecking.</a:t>
            </a:r>
            <a:br>
              <a:rPr lang="en-US" sz="1100"/>
            </a:br>
            <a:endParaRPr sz="1100"/>
          </a:p>
          <a:p>
            <a:pPr indent="-298450" lvl="0" marL="457200" rtl="0" algn="l">
              <a:lnSpc>
                <a:spcPct val="115000"/>
              </a:lnSpc>
              <a:spcBef>
                <a:spcPts val="0"/>
              </a:spcBef>
              <a:spcAft>
                <a:spcPts val="0"/>
              </a:spcAft>
              <a:buClr>
                <a:schemeClr val="dk1"/>
              </a:buClr>
              <a:buSzPts val="1100"/>
              <a:buChar char="●"/>
            </a:pPr>
            <a:r>
              <a:rPr b="1" lang="en-US" sz="1100"/>
              <a:t>Better Context Handling</a:t>
            </a:r>
            <a:r>
              <a:rPr lang="en-US" sz="1100"/>
              <a:t>: Long sentences, paragraphs, even documents can be processed with meaningful relationships maintained.</a:t>
            </a:r>
            <a:br>
              <a:rPr lang="en-US" sz="1100"/>
            </a:br>
            <a:endParaRPr sz="1100"/>
          </a:p>
          <a:p>
            <a:pPr indent="0" lvl="0" marL="0" rtl="0" algn="l">
              <a:lnSpc>
                <a:spcPct val="115000"/>
              </a:lnSpc>
              <a:spcBef>
                <a:spcPts val="1200"/>
              </a:spcBef>
              <a:spcAft>
                <a:spcPts val="0"/>
              </a:spcAft>
              <a:buClr>
                <a:schemeClr val="dk1"/>
              </a:buClr>
              <a:buSzPts val="1100"/>
              <a:buFont typeface="Arial"/>
              <a:buNone/>
            </a:pPr>
            <a:r>
              <a:rPr b="1" lang="en-US" sz="1100"/>
              <a:t>Impact</a:t>
            </a:r>
            <a:endParaRPr b="1" sz="1100"/>
          </a:p>
          <a:p>
            <a:pPr indent="-298450" lvl="0" marL="457200" rtl="0" algn="l">
              <a:lnSpc>
                <a:spcPct val="115000"/>
              </a:lnSpc>
              <a:spcBef>
                <a:spcPts val="1200"/>
              </a:spcBef>
              <a:spcAft>
                <a:spcPts val="0"/>
              </a:spcAft>
              <a:buClr>
                <a:schemeClr val="dk1"/>
              </a:buClr>
              <a:buSzPts val="1100"/>
              <a:buChar char="●"/>
            </a:pPr>
            <a:r>
              <a:rPr lang="en-US" sz="1100"/>
              <a:t>Set new state-of-the-art results in machine translation → faster and more accurate than RNN-based seq2seq.</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Quickly adopted in:</a:t>
            </a:r>
            <a:br>
              <a:rPr lang="en-US" sz="1100"/>
            </a:br>
            <a:endParaRPr sz="1100"/>
          </a:p>
          <a:p>
            <a:pPr indent="-298450" lvl="1" marL="914400" rtl="0" algn="l">
              <a:lnSpc>
                <a:spcPct val="115000"/>
              </a:lnSpc>
              <a:spcBef>
                <a:spcPts val="0"/>
              </a:spcBef>
              <a:spcAft>
                <a:spcPts val="0"/>
              </a:spcAft>
              <a:buClr>
                <a:schemeClr val="dk1"/>
              </a:buClr>
              <a:buSzPts val="1100"/>
              <a:buChar char="○"/>
            </a:pPr>
            <a:r>
              <a:rPr b="1" lang="en-US" sz="1100"/>
              <a:t>BERT (2018)</a:t>
            </a:r>
            <a:r>
              <a:rPr lang="en-US" sz="1100"/>
              <a:t> – bidirectional Transformer for understanding tasks.</a:t>
            </a:r>
            <a:br>
              <a:rPr lang="en-US" sz="1100"/>
            </a:br>
            <a:endParaRPr sz="1100"/>
          </a:p>
          <a:p>
            <a:pPr indent="-298450" lvl="1" marL="914400" rtl="0" algn="l">
              <a:lnSpc>
                <a:spcPct val="115000"/>
              </a:lnSpc>
              <a:spcBef>
                <a:spcPts val="0"/>
              </a:spcBef>
              <a:spcAft>
                <a:spcPts val="0"/>
              </a:spcAft>
              <a:buClr>
                <a:schemeClr val="dk1"/>
              </a:buClr>
              <a:buSzPts val="1100"/>
              <a:buChar char="○"/>
            </a:pPr>
            <a:r>
              <a:rPr b="1" lang="en-US" sz="1100"/>
              <a:t>GPT (2018–present)</a:t>
            </a:r>
            <a:r>
              <a:rPr lang="en-US" sz="1100"/>
              <a:t> – autoregressive Transformer for generation tasks.</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Vision Transformers (ViT, 2020) – applying attention to images.</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Became the </a:t>
            </a:r>
            <a:r>
              <a:rPr b="1" lang="en-US" sz="1100"/>
              <a:t>default architecture</a:t>
            </a:r>
            <a:r>
              <a:rPr lang="en-US" sz="1100"/>
              <a:t> for NLP and beyond.</a:t>
            </a:r>
            <a:br>
              <a:rPr lang="en-US" sz="1100"/>
            </a:br>
            <a:endParaRPr sz="1100"/>
          </a:p>
          <a:p>
            <a:pPr indent="0" lvl="0" marL="0" rtl="0" algn="l">
              <a:lnSpc>
                <a:spcPct val="115000"/>
              </a:lnSpc>
              <a:spcBef>
                <a:spcPts val="1200"/>
              </a:spcBef>
              <a:spcAft>
                <a:spcPts val="0"/>
              </a:spcAft>
              <a:buClr>
                <a:schemeClr val="dk1"/>
              </a:buClr>
              <a:buSzPts val="1100"/>
              <a:buFont typeface="Arial"/>
              <a:buNone/>
            </a:pPr>
            <a:r>
              <a:rPr b="1" lang="en-US" sz="1100"/>
              <a:t>Symbolic vs. Statistical Context</a:t>
            </a:r>
            <a:endParaRPr b="1" sz="1100"/>
          </a:p>
          <a:p>
            <a:pPr indent="-298450" lvl="0" marL="457200" rtl="0" algn="l">
              <a:lnSpc>
                <a:spcPct val="115000"/>
              </a:lnSpc>
              <a:spcBef>
                <a:spcPts val="1200"/>
              </a:spcBef>
              <a:spcAft>
                <a:spcPts val="0"/>
              </a:spcAft>
              <a:buClr>
                <a:schemeClr val="dk1"/>
              </a:buClr>
              <a:buSzPts val="1100"/>
              <a:buChar char="●"/>
            </a:pPr>
            <a:r>
              <a:rPr lang="en-US" sz="1100"/>
              <a:t>Purely statistical/deep learning — no explicit linguistic rules.</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Success fueled the dominance of large-scale neural architectures over hybrid symbolic approaches in most NLP research.</a:t>
            </a:r>
            <a:br>
              <a:rPr lang="en-US" sz="1100"/>
            </a:br>
            <a:endParaRPr sz="1100"/>
          </a:p>
          <a:p>
            <a:pPr indent="0" lvl="0" marL="0" rtl="0" algn="l">
              <a:lnSpc>
                <a:spcPct val="115000"/>
              </a:lnSpc>
              <a:spcBef>
                <a:spcPts val="1200"/>
              </a:spcBef>
              <a:spcAft>
                <a:spcPts val="0"/>
              </a:spcAft>
              <a:buClr>
                <a:schemeClr val="dk1"/>
              </a:buClr>
              <a:buSzPts val="1100"/>
              <a:buFont typeface="Arial"/>
              <a:buNone/>
            </a:pPr>
            <a:r>
              <a:rPr b="1" lang="en-US" sz="1100"/>
              <a:t>Fun Facts</a:t>
            </a:r>
            <a:endParaRPr b="1" sz="1100"/>
          </a:p>
          <a:p>
            <a:pPr indent="-298450" lvl="0" marL="457200" rtl="0" algn="l">
              <a:lnSpc>
                <a:spcPct val="115000"/>
              </a:lnSpc>
              <a:spcBef>
                <a:spcPts val="1200"/>
              </a:spcBef>
              <a:spcAft>
                <a:spcPts val="0"/>
              </a:spcAft>
              <a:buClr>
                <a:schemeClr val="dk1"/>
              </a:buClr>
              <a:buSzPts val="1100"/>
              <a:buChar char="●"/>
            </a:pPr>
            <a:r>
              <a:rPr lang="en-US" sz="1100"/>
              <a:t>The title </a:t>
            </a:r>
            <a:r>
              <a:rPr i="1" lang="en-US" sz="1100"/>
              <a:t>Attention Is All You Need</a:t>
            </a:r>
            <a:r>
              <a:rPr lang="en-US" sz="1100"/>
              <a:t> was a playful jab at the complexity of earlier models — but turned out to be historically accurate for many tasks.</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Early Transformer models had far fewer parameters (~65M) compared to modern LLMs, yet still transformed NLP performance.</a:t>
            </a:r>
            <a:endParaRPr sz="1100"/>
          </a:p>
          <a:p>
            <a:pPr indent="0" lvl="0" marL="0" rtl="0" algn="l">
              <a:lnSpc>
                <a:spcPct val="100000"/>
              </a:lnSpc>
              <a:spcBef>
                <a:spcPts val="1200"/>
              </a:spcBef>
              <a:spcAft>
                <a:spcPts val="0"/>
              </a:spcAft>
              <a:buClr>
                <a:schemeClr val="dk1"/>
              </a:buClr>
              <a:buSzPts val="1200"/>
              <a:buFont typeface="Arial"/>
              <a:buNone/>
            </a:pPr>
            <a:r>
              <a:t/>
            </a:r>
            <a:endParaRPr/>
          </a:p>
        </p:txBody>
      </p:sp>
      <p:sp>
        <p:nvSpPr>
          <p:cNvPr id="613" name="Google Shape;61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714333ab6c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3714333ab6c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623" name="Google Shape;623;g3714333ab6c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63ac02c75a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363ac02c75a_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638" name="Google Shape;638;g363ac02c75a_1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6469e26f01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36469e26f01_1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659" name="Google Shape;659;g36469e26f01_1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6469e26f0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36469e26f0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674" name="Google Shape;674;g36469e26f01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6383a04bed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g36383a04bed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200"/>
              <a:buFont typeface="Arial"/>
              <a:buNone/>
            </a:pPr>
            <a:r>
              <a:t/>
            </a:r>
            <a:endParaRPr/>
          </a:p>
        </p:txBody>
      </p:sp>
      <p:sp>
        <p:nvSpPr>
          <p:cNvPr id="689" name="Google Shape;689;g36383a04bed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653a3ccbe7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g3653a3ccbe7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700" name="Google Shape;700;g3653a3ccbe7_0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85fbcba21e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 name="Google Shape;709;g385fbcba21e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710" name="Google Shape;710;g385fbcba21e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63fe24cba0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363fe24cba0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363fe24cba0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8db756928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38db756928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t/>
            </a:r>
            <a:endParaRPr b="1" sz="1100"/>
          </a:p>
        </p:txBody>
      </p:sp>
      <p:sp>
        <p:nvSpPr>
          <p:cNvPr id="151" name="Google Shape;151;g38db756928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74f9616d02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374f9616d02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t/>
            </a:r>
            <a:endParaRPr b="1" sz="1100"/>
          </a:p>
        </p:txBody>
      </p:sp>
      <p:sp>
        <p:nvSpPr>
          <p:cNvPr id="159" name="Google Shape;159;g374f9616d02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74f9616d02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374f9616d02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t/>
            </a:r>
            <a:endParaRPr b="1" sz="1100"/>
          </a:p>
        </p:txBody>
      </p:sp>
      <p:sp>
        <p:nvSpPr>
          <p:cNvPr id="169" name="Google Shape;169;g374f9616d02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6"/>
          <p:cNvSpPr/>
          <p:nvPr>
            <p:ph idx="2" type="pic"/>
          </p:nvPr>
        </p:nvSpPr>
        <p:spPr>
          <a:xfrm>
            <a:off x="5183188" y="987425"/>
            <a:ext cx="6172200" cy="4873625"/>
          </a:xfrm>
          <a:prstGeom prst="rect">
            <a:avLst/>
          </a:prstGeom>
          <a:noFill/>
          <a:ln>
            <a:noFill/>
          </a:ln>
        </p:spPr>
      </p:sp>
      <p:sp>
        <p:nvSpPr>
          <p:cNvPr id="68" name="Google Shape;68;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33.png"/><Relationship Id="rId5"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41.png"/><Relationship Id="rId6"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53.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44.png"/><Relationship Id="rId5"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0.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image" Target="../media/image37.png"/><Relationship Id="rId5"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8.jpg"/><Relationship Id="rId4" Type="http://schemas.openxmlformats.org/officeDocument/2006/relationships/image" Target="../media/image50.png"/><Relationship Id="rId5" Type="http://schemas.openxmlformats.org/officeDocument/2006/relationships/image" Target="../media/image63.jpg"/><Relationship Id="rId6"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7.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7.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9.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0.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8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1.png"/><Relationship Id="rId4" Type="http://schemas.openxmlformats.org/officeDocument/2006/relationships/image" Target="../media/image80.png"/><Relationship Id="rId5"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6.png"/><Relationship Id="rId4" Type="http://schemas.openxmlformats.org/officeDocument/2006/relationships/image" Target="../media/image70.png"/><Relationship Id="rId5" Type="http://schemas.openxmlformats.org/officeDocument/2006/relationships/image" Target="../media/image8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anthay.github.io/eliza.html" TargetMode="External"/><Relationship Id="rId4" Type="http://schemas.openxmlformats.org/officeDocument/2006/relationships/image" Target="../media/image73.png"/><Relationship Id="rId5" Type="http://schemas.openxmlformats.org/officeDocument/2006/relationships/image" Target="../media/image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3.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9.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9.png"/><Relationship Id="rId4" Type="http://schemas.openxmlformats.org/officeDocument/2006/relationships/image" Target="../media/image1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2.png"/><Relationship Id="rId4" Type="http://schemas.openxmlformats.org/officeDocument/2006/relationships/image" Target="../media/image78.png"/><Relationship Id="rId5"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jp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8.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0.png"/><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2.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0.png"/><Relationship Id="rId4" Type="http://schemas.openxmlformats.org/officeDocument/2006/relationships/image" Target="../media/image109.jpg"/><Relationship Id="rId9" Type="http://schemas.openxmlformats.org/officeDocument/2006/relationships/image" Target="../media/image112.png"/><Relationship Id="rId5" Type="http://schemas.openxmlformats.org/officeDocument/2006/relationships/image" Target="../media/image110.jp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21.png"/></Relationships>
</file>

<file path=ppt/slides/_rels/slide54.xml.rels><?xml version="1.0" encoding="UTF-8" standalone="yes"?><Relationships xmlns="http://schemas.openxmlformats.org/package/2006/relationships"><Relationship Id="rId11" Type="http://schemas.openxmlformats.org/officeDocument/2006/relationships/image" Target="../media/image132.png"/><Relationship Id="rId10" Type="http://schemas.openxmlformats.org/officeDocument/2006/relationships/image" Target="../media/image106.png"/><Relationship Id="rId13" Type="http://schemas.openxmlformats.org/officeDocument/2006/relationships/image" Target="../media/image131.png"/><Relationship Id="rId12"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13.png"/><Relationship Id="rId4" Type="http://schemas.openxmlformats.org/officeDocument/2006/relationships/image" Target="../media/image117.png"/><Relationship Id="rId9" Type="http://schemas.openxmlformats.org/officeDocument/2006/relationships/image" Target="../media/image116.png"/><Relationship Id="rId15" Type="http://schemas.openxmlformats.org/officeDocument/2006/relationships/image" Target="../media/image11.png"/><Relationship Id="rId14" Type="http://schemas.openxmlformats.org/officeDocument/2006/relationships/image" Target="../media/image118.png"/><Relationship Id="rId5" Type="http://schemas.openxmlformats.org/officeDocument/2006/relationships/image" Target="../media/image140.png"/><Relationship Id="rId6" Type="http://schemas.openxmlformats.org/officeDocument/2006/relationships/image" Target="../media/image124.png"/><Relationship Id="rId7" Type="http://schemas.openxmlformats.org/officeDocument/2006/relationships/image" Target="../media/image115.png"/><Relationship Id="rId8" Type="http://schemas.openxmlformats.org/officeDocument/2006/relationships/image" Target="../media/image1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11.png"/><Relationship Id="rId4" Type="http://schemas.openxmlformats.org/officeDocument/2006/relationships/image" Target="../media/image129.png"/><Relationship Id="rId9" Type="http://schemas.openxmlformats.org/officeDocument/2006/relationships/image" Target="../media/image122.png"/><Relationship Id="rId5" Type="http://schemas.openxmlformats.org/officeDocument/2006/relationships/image" Target="../media/image139.png"/><Relationship Id="rId6" Type="http://schemas.openxmlformats.org/officeDocument/2006/relationships/image" Target="../media/image123.png"/><Relationship Id="rId7" Type="http://schemas.openxmlformats.org/officeDocument/2006/relationships/image" Target="../media/image127.png"/><Relationship Id="rId8" Type="http://schemas.openxmlformats.org/officeDocument/2006/relationships/image" Target="../media/image1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11.png"/><Relationship Id="rId4" Type="http://schemas.openxmlformats.org/officeDocument/2006/relationships/image" Target="../media/image139.png"/><Relationship Id="rId5" Type="http://schemas.openxmlformats.org/officeDocument/2006/relationships/image" Target="../media/image128.png"/><Relationship Id="rId6" Type="http://schemas.openxmlformats.org/officeDocument/2006/relationships/image" Target="../media/image1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37.png"/><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22.png"/><Relationship Id="rId4" Type="http://schemas.openxmlformats.org/officeDocument/2006/relationships/hyperlink" Target="http://www.youtube.com/watch?v=-f5WQAk3dYo" TargetMode="External"/><Relationship Id="rId5" Type="http://schemas.openxmlformats.org/officeDocument/2006/relationships/image" Target="../media/image13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8" name="Shape 88"/>
        <p:cNvGrpSpPr/>
        <p:nvPr/>
      </p:nvGrpSpPr>
      <p:grpSpPr>
        <a:xfrm>
          <a:off x="0" y="0"/>
          <a:ext cx="0" cy="0"/>
          <a:chOff x="0" y="0"/>
          <a:chExt cx="0" cy="0"/>
        </a:xfrm>
      </p:grpSpPr>
      <p:sp>
        <p:nvSpPr>
          <p:cNvPr id="89" name="Google Shape;89;g36d4ca9d3d1_0_26"/>
          <p:cNvSpPr txBox="1"/>
          <p:nvPr>
            <p:ph type="ctrTitle"/>
          </p:nvPr>
        </p:nvSpPr>
        <p:spPr>
          <a:xfrm>
            <a:off x="348784" y="316862"/>
            <a:ext cx="6448200" cy="899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en-US">
                <a:latin typeface="Avenir"/>
                <a:ea typeface="Avenir"/>
                <a:cs typeface="Avenir"/>
                <a:sym typeface="Avenir"/>
              </a:rPr>
              <a:t>A Brief History of AI</a:t>
            </a:r>
            <a:endParaRPr/>
          </a:p>
        </p:txBody>
      </p:sp>
      <p:sp>
        <p:nvSpPr>
          <p:cNvPr id="90" name="Google Shape;90;g36d4ca9d3d1_0_26"/>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 name="Google Shape;91;g36d4ca9d3d1_0_26"/>
          <p:cNvSpPr txBox="1"/>
          <p:nvPr/>
        </p:nvSpPr>
        <p:spPr>
          <a:xfrm>
            <a:off x="4881605" y="2158221"/>
            <a:ext cx="6102300" cy="1139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700"/>
              <a:buFont typeface="Arial"/>
              <a:buNone/>
            </a:pPr>
            <a:r>
              <a:rPr b="0" i="1" lang="en-US" sz="1700" u="none" cap="none" strike="noStrike">
                <a:solidFill>
                  <a:schemeClr val="dk1"/>
                </a:solidFill>
                <a:latin typeface="Avenir"/>
                <a:ea typeface="Avenir"/>
                <a:cs typeface="Avenir"/>
                <a:sym typeface="Avenir"/>
              </a:rPr>
              <a:t>“I propose to consider the question, ‘Can machines think?’ This should begin with definitions of the meaning of the terms ‘machine’ and ‘think’” </a:t>
            </a:r>
            <a:endParaRPr b="0" i="1" sz="1700" u="none" cap="none" strike="noStrike">
              <a:solidFill>
                <a:schemeClr val="dk1"/>
              </a:solidFill>
              <a:latin typeface="Avenir"/>
              <a:ea typeface="Avenir"/>
              <a:cs typeface="Avenir"/>
              <a:sym typeface="Avenir"/>
            </a:endParaRPr>
          </a:p>
          <a:p>
            <a:pPr indent="0" lvl="0" marL="0" marR="0" rtl="0" algn="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venir"/>
                <a:ea typeface="Avenir"/>
                <a:cs typeface="Avenir"/>
                <a:sym typeface="Avenir"/>
              </a:rPr>
              <a:t>- ALAN M TURING  (1950)</a:t>
            </a:r>
            <a:endParaRPr b="0" i="0" sz="1300" u="none" cap="none" strike="noStrike">
              <a:solidFill>
                <a:srgbClr val="000000"/>
              </a:solidFill>
              <a:latin typeface="Arial"/>
              <a:ea typeface="Arial"/>
              <a:cs typeface="Arial"/>
              <a:sym typeface="Arial"/>
            </a:endParaRPr>
          </a:p>
        </p:txBody>
      </p:sp>
      <p:sp>
        <p:nvSpPr>
          <p:cNvPr id="92" name="Google Shape;92;g36d4ca9d3d1_0_26"/>
          <p:cNvSpPr txBox="1"/>
          <p:nvPr/>
        </p:nvSpPr>
        <p:spPr>
          <a:xfrm>
            <a:off x="3425530" y="4102008"/>
            <a:ext cx="6102300" cy="1200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This lecture traces the remarkable journey of Artificial Intelligence (AI), from its conceptual roots in the 19th century to its transformative impact and future potential in the 21st century.</a:t>
            </a:r>
            <a:endParaRPr b="0" i="0" sz="1400" u="none" cap="none" strike="noStrike">
              <a:solidFill>
                <a:srgbClr val="000000"/>
              </a:solidFill>
              <a:latin typeface="Arial"/>
              <a:ea typeface="Arial"/>
              <a:cs typeface="Arial"/>
              <a:sym typeface="Arial"/>
            </a:endParaRPr>
          </a:p>
        </p:txBody>
      </p:sp>
      <p:pic>
        <p:nvPicPr>
          <p:cNvPr id="93" name="Google Shape;93;g36d4ca9d3d1_0_26"/>
          <p:cNvPicPr preferRelativeResize="0"/>
          <p:nvPr/>
        </p:nvPicPr>
        <p:blipFill rotWithShape="1">
          <a:blip r:embed="rId3">
            <a:alphaModFix/>
          </a:blip>
          <a:srcRect b="0" l="0" r="0" t="0"/>
          <a:stretch/>
        </p:blipFill>
        <p:spPr>
          <a:xfrm>
            <a:off x="10830750" y="6020300"/>
            <a:ext cx="675450" cy="532900"/>
          </a:xfrm>
          <a:prstGeom prst="rect">
            <a:avLst/>
          </a:prstGeom>
          <a:noFill/>
          <a:ln>
            <a:noFill/>
          </a:ln>
        </p:spPr>
      </p:pic>
      <p:pic>
        <p:nvPicPr>
          <p:cNvPr id="94" name="Google Shape;94;g36d4ca9d3d1_0_26"/>
          <p:cNvPicPr preferRelativeResize="0"/>
          <p:nvPr/>
        </p:nvPicPr>
        <p:blipFill rotWithShape="1">
          <a:blip r:embed="rId4">
            <a:alphaModFix/>
          </a:blip>
          <a:srcRect b="0" l="0" r="0" t="0"/>
          <a:stretch/>
        </p:blipFill>
        <p:spPr>
          <a:xfrm>
            <a:off x="351875" y="3527808"/>
            <a:ext cx="2883300" cy="23490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1" name="Shape 181"/>
        <p:cNvGrpSpPr/>
        <p:nvPr/>
      </p:nvGrpSpPr>
      <p:grpSpPr>
        <a:xfrm>
          <a:off x="0" y="0"/>
          <a:ext cx="0" cy="0"/>
          <a:chOff x="0" y="0"/>
          <a:chExt cx="0" cy="0"/>
        </a:xfrm>
      </p:grpSpPr>
      <p:sp>
        <p:nvSpPr>
          <p:cNvPr id="182" name="Google Shape;182;g374f9616d02_0_40"/>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Alan Turing and Dawn of Computer Science – 1950’s</a:t>
            </a:r>
            <a:endParaRPr/>
          </a:p>
        </p:txBody>
      </p:sp>
      <p:sp>
        <p:nvSpPr>
          <p:cNvPr id="183" name="Google Shape;183;g374f9616d02_0_40"/>
          <p:cNvSpPr txBox="1"/>
          <p:nvPr>
            <p:ph idx="1" type="body"/>
          </p:nvPr>
        </p:nvSpPr>
        <p:spPr>
          <a:xfrm>
            <a:off x="450275" y="1754550"/>
            <a:ext cx="7169700" cy="51036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Font typeface="Avenir"/>
              <a:buChar char="•"/>
            </a:pPr>
            <a:r>
              <a:rPr lang="en-US">
                <a:latin typeface="Avenir"/>
                <a:ea typeface="Avenir"/>
                <a:cs typeface="Avenir"/>
                <a:sym typeface="Avenir"/>
              </a:rPr>
              <a:t>A luminary figure in the creation of modern Computer Science</a:t>
            </a:r>
            <a:endParaRPr>
              <a:latin typeface="Avenir"/>
              <a:ea typeface="Avenir"/>
              <a:cs typeface="Avenir"/>
              <a:sym typeface="Avenir"/>
            </a:endParaRPr>
          </a:p>
          <a:p>
            <a:pPr indent="-406400" lvl="0" marL="457200" rtl="0" algn="l">
              <a:lnSpc>
                <a:spcPct val="90000"/>
              </a:lnSpc>
              <a:spcBef>
                <a:spcPts val="0"/>
              </a:spcBef>
              <a:spcAft>
                <a:spcPts val="0"/>
              </a:spcAft>
              <a:buSzPts val="2800"/>
              <a:buFont typeface="Avenir"/>
              <a:buChar char="•"/>
            </a:pPr>
            <a:r>
              <a:rPr lang="en-US">
                <a:latin typeface="Avenir"/>
                <a:ea typeface="Avenir"/>
                <a:cs typeface="Avenir"/>
                <a:sym typeface="Avenir"/>
              </a:rPr>
              <a:t>The most prestigious award in Computer Science is named in his honor with recipients receiving 1 million dollars</a:t>
            </a:r>
            <a:endParaRPr>
              <a:latin typeface="Avenir"/>
              <a:ea typeface="Avenir"/>
              <a:cs typeface="Avenir"/>
              <a:sym typeface="Avenir"/>
            </a:endParaRPr>
          </a:p>
          <a:p>
            <a:pPr indent="-406400" lvl="0" marL="457200" marR="0" rtl="0" algn="l">
              <a:lnSpc>
                <a:spcPct val="90000"/>
              </a:lnSpc>
              <a:spcBef>
                <a:spcPts val="0"/>
              </a:spcBef>
              <a:spcAft>
                <a:spcPts val="0"/>
              </a:spcAft>
              <a:buSzPts val="2800"/>
              <a:buFont typeface="Avenir"/>
              <a:buChar char="•"/>
            </a:pPr>
            <a:r>
              <a:rPr lang="en-US">
                <a:latin typeface="Avenir"/>
                <a:ea typeface="Avenir"/>
                <a:cs typeface="Avenir"/>
                <a:sym typeface="Avenir"/>
              </a:rPr>
              <a:t>Contributions include:</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Turing Machines - a universal computer</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b="1" lang="en-US" u="sng">
                <a:latin typeface="Avenir"/>
                <a:ea typeface="Avenir"/>
                <a:cs typeface="Avenir"/>
                <a:sym typeface="Avenir"/>
              </a:rPr>
              <a:t>Breaking the Enigma cipher </a:t>
            </a:r>
            <a:endParaRPr b="1" u="sng">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Numerical Analysis algorithms</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Morphogenesis - systems biology</a:t>
            </a:r>
            <a:endParaRPr>
              <a:latin typeface="Avenir"/>
              <a:ea typeface="Avenir"/>
              <a:cs typeface="Avenir"/>
              <a:sym typeface="Avenir"/>
            </a:endParaRPr>
          </a:p>
          <a:p>
            <a:pPr indent="-381000" lvl="1" marL="914400" rtl="0" algn="l">
              <a:lnSpc>
                <a:spcPct val="90000"/>
              </a:lnSpc>
              <a:spcBef>
                <a:spcPts val="0"/>
              </a:spcBef>
              <a:spcAft>
                <a:spcPts val="0"/>
              </a:spcAft>
              <a:buSzPts val="2400"/>
              <a:buFont typeface="Avenir"/>
              <a:buChar char="•"/>
            </a:pPr>
            <a:r>
              <a:rPr lang="en-US">
                <a:latin typeface="Avenir"/>
                <a:ea typeface="Avenir"/>
                <a:cs typeface="Avenir"/>
                <a:sym typeface="Avenir"/>
              </a:rPr>
              <a:t>Computing Machinery and Intelligence</a:t>
            </a:r>
            <a:endParaRPr>
              <a:latin typeface="Avenir"/>
              <a:ea typeface="Avenir"/>
              <a:cs typeface="Avenir"/>
              <a:sym typeface="Avenir"/>
            </a:endParaRPr>
          </a:p>
        </p:txBody>
      </p:sp>
      <p:sp>
        <p:nvSpPr>
          <p:cNvPr id="184" name="Google Shape;184;g374f9616d02_0_40"/>
          <p:cNvSpPr/>
          <p:nvPr/>
        </p:nvSpPr>
        <p:spPr>
          <a:xfrm>
            <a:off x="1110263" y="365126"/>
            <a:ext cx="1523700" cy="13257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5" name="Google Shape;185;g374f9616d02_0_4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6" name="Google Shape;186;g374f9616d02_0_40"/>
          <p:cNvPicPr preferRelativeResize="0"/>
          <p:nvPr/>
        </p:nvPicPr>
        <p:blipFill rotWithShape="1">
          <a:blip r:embed="rId4">
            <a:alphaModFix/>
          </a:blip>
          <a:srcRect b="0" l="0" r="0" t="0"/>
          <a:stretch/>
        </p:blipFill>
        <p:spPr>
          <a:xfrm>
            <a:off x="7839575" y="4401577"/>
            <a:ext cx="2187600" cy="23814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187" name="Google Shape;187;g374f9616d02_0_40"/>
          <p:cNvPicPr preferRelativeResize="0"/>
          <p:nvPr/>
        </p:nvPicPr>
        <p:blipFill rotWithShape="1">
          <a:blip r:embed="rId5">
            <a:alphaModFix/>
          </a:blip>
          <a:srcRect b="0" l="0" r="0" t="0"/>
          <a:stretch/>
        </p:blipFill>
        <p:spPr>
          <a:xfrm>
            <a:off x="8012751" y="1803275"/>
            <a:ext cx="3457200" cy="2598300"/>
          </a:xfrm>
          <a:prstGeom prst="roundRect">
            <a:avLst>
              <a:gd fmla="val 16667" name="adj"/>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2" name="Shape 192"/>
        <p:cNvGrpSpPr/>
        <p:nvPr/>
      </p:nvGrpSpPr>
      <p:grpSpPr>
        <a:xfrm>
          <a:off x="0" y="0"/>
          <a:ext cx="0" cy="0"/>
          <a:chOff x="0" y="0"/>
          <a:chExt cx="0" cy="0"/>
        </a:xfrm>
      </p:grpSpPr>
      <p:sp>
        <p:nvSpPr>
          <p:cNvPr id="193" name="Google Shape;193;g374f9616d02_0_52"/>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Alan Turing and Dawn of Computer Science – 1950’s</a:t>
            </a:r>
            <a:endParaRPr/>
          </a:p>
        </p:txBody>
      </p:sp>
      <p:sp>
        <p:nvSpPr>
          <p:cNvPr id="194" name="Google Shape;194;g374f9616d02_0_52"/>
          <p:cNvSpPr txBox="1"/>
          <p:nvPr>
            <p:ph idx="1" type="body"/>
          </p:nvPr>
        </p:nvSpPr>
        <p:spPr>
          <a:xfrm>
            <a:off x="450275" y="1754550"/>
            <a:ext cx="7169700" cy="51036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Font typeface="Avenir"/>
              <a:buChar char="•"/>
            </a:pPr>
            <a:r>
              <a:rPr lang="en-US">
                <a:latin typeface="Avenir"/>
                <a:ea typeface="Avenir"/>
                <a:cs typeface="Avenir"/>
                <a:sym typeface="Avenir"/>
              </a:rPr>
              <a:t>A luminary figure in the creation of modern Computer Science</a:t>
            </a:r>
            <a:endParaRPr>
              <a:latin typeface="Avenir"/>
              <a:ea typeface="Avenir"/>
              <a:cs typeface="Avenir"/>
              <a:sym typeface="Avenir"/>
            </a:endParaRPr>
          </a:p>
          <a:p>
            <a:pPr indent="-406400" lvl="0" marL="457200" rtl="0" algn="l">
              <a:lnSpc>
                <a:spcPct val="90000"/>
              </a:lnSpc>
              <a:spcBef>
                <a:spcPts val="0"/>
              </a:spcBef>
              <a:spcAft>
                <a:spcPts val="0"/>
              </a:spcAft>
              <a:buSzPts val="2800"/>
              <a:buFont typeface="Avenir"/>
              <a:buChar char="•"/>
            </a:pPr>
            <a:r>
              <a:rPr lang="en-US">
                <a:latin typeface="Avenir"/>
                <a:ea typeface="Avenir"/>
                <a:cs typeface="Avenir"/>
                <a:sym typeface="Avenir"/>
              </a:rPr>
              <a:t>The most prestigious award in Computer Science is named in his honor with recipients receiving 1 million dollars</a:t>
            </a:r>
            <a:endParaRPr>
              <a:latin typeface="Avenir"/>
              <a:ea typeface="Avenir"/>
              <a:cs typeface="Avenir"/>
              <a:sym typeface="Avenir"/>
            </a:endParaRPr>
          </a:p>
          <a:p>
            <a:pPr indent="-406400" lvl="0" marL="457200" marR="0" rtl="0" algn="l">
              <a:lnSpc>
                <a:spcPct val="90000"/>
              </a:lnSpc>
              <a:spcBef>
                <a:spcPts val="0"/>
              </a:spcBef>
              <a:spcAft>
                <a:spcPts val="0"/>
              </a:spcAft>
              <a:buSzPts val="2800"/>
              <a:buFont typeface="Avenir"/>
              <a:buChar char="•"/>
            </a:pPr>
            <a:r>
              <a:rPr lang="en-US">
                <a:latin typeface="Avenir"/>
                <a:ea typeface="Avenir"/>
                <a:cs typeface="Avenir"/>
                <a:sym typeface="Avenir"/>
              </a:rPr>
              <a:t>Contributions include:</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Turing Machines - a universal computer</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Breaking the Enigma cipher </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b="1" lang="en-US" u="sng">
                <a:latin typeface="Avenir"/>
                <a:ea typeface="Avenir"/>
                <a:cs typeface="Avenir"/>
                <a:sym typeface="Avenir"/>
              </a:rPr>
              <a:t>Numerical Analysis algorithms</a:t>
            </a:r>
            <a:endParaRPr b="1" u="sng">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Morphogenesis - systems biology</a:t>
            </a:r>
            <a:endParaRPr>
              <a:latin typeface="Avenir"/>
              <a:ea typeface="Avenir"/>
              <a:cs typeface="Avenir"/>
              <a:sym typeface="Avenir"/>
            </a:endParaRPr>
          </a:p>
          <a:p>
            <a:pPr indent="-381000" lvl="1" marL="914400" rtl="0" algn="l">
              <a:lnSpc>
                <a:spcPct val="90000"/>
              </a:lnSpc>
              <a:spcBef>
                <a:spcPts val="0"/>
              </a:spcBef>
              <a:spcAft>
                <a:spcPts val="0"/>
              </a:spcAft>
              <a:buSzPts val="2400"/>
              <a:buFont typeface="Avenir"/>
              <a:buChar char="•"/>
            </a:pPr>
            <a:r>
              <a:rPr lang="en-US">
                <a:latin typeface="Avenir"/>
                <a:ea typeface="Avenir"/>
                <a:cs typeface="Avenir"/>
                <a:sym typeface="Avenir"/>
              </a:rPr>
              <a:t>Computing Machinery and Intelligence</a:t>
            </a:r>
            <a:endParaRPr>
              <a:latin typeface="Avenir"/>
              <a:ea typeface="Avenir"/>
              <a:cs typeface="Avenir"/>
              <a:sym typeface="Avenir"/>
            </a:endParaRPr>
          </a:p>
        </p:txBody>
      </p:sp>
      <p:sp>
        <p:nvSpPr>
          <p:cNvPr id="195" name="Google Shape;195;g374f9616d02_0_52"/>
          <p:cNvSpPr/>
          <p:nvPr/>
        </p:nvSpPr>
        <p:spPr>
          <a:xfrm>
            <a:off x="1110263" y="365126"/>
            <a:ext cx="1523700" cy="13257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6" name="Google Shape;196;g374f9616d02_0_52"/>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97" name="Google Shape;197;g374f9616d02_0_52"/>
          <p:cNvPicPr preferRelativeResize="0"/>
          <p:nvPr/>
        </p:nvPicPr>
        <p:blipFill rotWithShape="1">
          <a:blip r:embed="rId4">
            <a:alphaModFix/>
          </a:blip>
          <a:srcRect b="0" l="0" r="0" t="0"/>
          <a:stretch/>
        </p:blipFill>
        <p:spPr>
          <a:xfrm>
            <a:off x="6996525" y="3026175"/>
            <a:ext cx="5081400" cy="1690200"/>
          </a:xfrm>
          <a:prstGeom prst="roundRect">
            <a:avLst>
              <a:gd fmla="val 16667" name="adj"/>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2" name="Shape 202"/>
        <p:cNvGrpSpPr/>
        <p:nvPr/>
      </p:nvGrpSpPr>
      <p:grpSpPr>
        <a:xfrm>
          <a:off x="0" y="0"/>
          <a:ext cx="0" cy="0"/>
          <a:chOff x="0" y="0"/>
          <a:chExt cx="0" cy="0"/>
        </a:xfrm>
      </p:grpSpPr>
      <p:sp>
        <p:nvSpPr>
          <p:cNvPr id="203" name="Google Shape;203;g374f9616d02_0_63"/>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Alan Turing and Dawn of Computer Science – 1950’s</a:t>
            </a:r>
            <a:endParaRPr/>
          </a:p>
        </p:txBody>
      </p:sp>
      <p:sp>
        <p:nvSpPr>
          <p:cNvPr id="204" name="Google Shape;204;g374f9616d02_0_63"/>
          <p:cNvSpPr txBox="1"/>
          <p:nvPr>
            <p:ph idx="1" type="body"/>
          </p:nvPr>
        </p:nvSpPr>
        <p:spPr>
          <a:xfrm>
            <a:off x="450275" y="1754550"/>
            <a:ext cx="7169700" cy="51036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Font typeface="Avenir"/>
              <a:buChar char="•"/>
            </a:pPr>
            <a:r>
              <a:rPr lang="en-US">
                <a:latin typeface="Avenir"/>
                <a:ea typeface="Avenir"/>
                <a:cs typeface="Avenir"/>
                <a:sym typeface="Avenir"/>
              </a:rPr>
              <a:t>A luminary figure in the creation of modern Computer Science</a:t>
            </a:r>
            <a:endParaRPr>
              <a:latin typeface="Avenir"/>
              <a:ea typeface="Avenir"/>
              <a:cs typeface="Avenir"/>
              <a:sym typeface="Avenir"/>
            </a:endParaRPr>
          </a:p>
          <a:p>
            <a:pPr indent="-406400" lvl="0" marL="457200" rtl="0" algn="l">
              <a:lnSpc>
                <a:spcPct val="90000"/>
              </a:lnSpc>
              <a:spcBef>
                <a:spcPts val="0"/>
              </a:spcBef>
              <a:spcAft>
                <a:spcPts val="0"/>
              </a:spcAft>
              <a:buSzPts val="2800"/>
              <a:buFont typeface="Avenir"/>
              <a:buChar char="•"/>
            </a:pPr>
            <a:r>
              <a:rPr lang="en-US">
                <a:latin typeface="Avenir"/>
                <a:ea typeface="Avenir"/>
                <a:cs typeface="Avenir"/>
                <a:sym typeface="Avenir"/>
              </a:rPr>
              <a:t>The most prestigious award in Computer Science is named in his honor with recipients receiving 1 million dollars</a:t>
            </a:r>
            <a:endParaRPr>
              <a:latin typeface="Avenir"/>
              <a:ea typeface="Avenir"/>
              <a:cs typeface="Avenir"/>
              <a:sym typeface="Avenir"/>
            </a:endParaRPr>
          </a:p>
          <a:p>
            <a:pPr indent="-406400" lvl="0" marL="457200" marR="0" rtl="0" algn="l">
              <a:lnSpc>
                <a:spcPct val="90000"/>
              </a:lnSpc>
              <a:spcBef>
                <a:spcPts val="0"/>
              </a:spcBef>
              <a:spcAft>
                <a:spcPts val="0"/>
              </a:spcAft>
              <a:buSzPts val="2800"/>
              <a:buFont typeface="Avenir"/>
              <a:buChar char="•"/>
            </a:pPr>
            <a:r>
              <a:rPr lang="en-US">
                <a:latin typeface="Avenir"/>
                <a:ea typeface="Avenir"/>
                <a:cs typeface="Avenir"/>
                <a:sym typeface="Avenir"/>
              </a:rPr>
              <a:t>Contributions include:</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Turing Machines - a universal computer</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Breaking the Enigma cipher </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Numerical Analysis algorithms</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b="1" lang="en-US" u="sng">
                <a:latin typeface="Avenir"/>
                <a:ea typeface="Avenir"/>
                <a:cs typeface="Avenir"/>
                <a:sym typeface="Avenir"/>
              </a:rPr>
              <a:t>Morphogenesis - systems biology</a:t>
            </a:r>
            <a:endParaRPr b="1" u="sng">
              <a:latin typeface="Avenir"/>
              <a:ea typeface="Avenir"/>
              <a:cs typeface="Avenir"/>
              <a:sym typeface="Avenir"/>
            </a:endParaRPr>
          </a:p>
          <a:p>
            <a:pPr indent="-381000" lvl="1" marL="914400" rtl="0" algn="l">
              <a:lnSpc>
                <a:spcPct val="90000"/>
              </a:lnSpc>
              <a:spcBef>
                <a:spcPts val="0"/>
              </a:spcBef>
              <a:spcAft>
                <a:spcPts val="0"/>
              </a:spcAft>
              <a:buSzPts val="2400"/>
              <a:buFont typeface="Avenir"/>
              <a:buChar char="•"/>
            </a:pPr>
            <a:r>
              <a:rPr lang="en-US">
                <a:latin typeface="Avenir"/>
                <a:ea typeface="Avenir"/>
                <a:cs typeface="Avenir"/>
                <a:sym typeface="Avenir"/>
              </a:rPr>
              <a:t>Computing Machinery and Intelligence</a:t>
            </a:r>
            <a:endParaRPr>
              <a:latin typeface="Avenir"/>
              <a:ea typeface="Avenir"/>
              <a:cs typeface="Avenir"/>
              <a:sym typeface="Avenir"/>
            </a:endParaRPr>
          </a:p>
        </p:txBody>
      </p:sp>
      <p:sp>
        <p:nvSpPr>
          <p:cNvPr id="205" name="Google Shape;205;g374f9616d02_0_63"/>
          <p:cNvSpPr/>
          <p:nvPr/>
        </p:nvSpPr>
        <p:spPr>
          <a:xfrm>
            <a:off x="1110263" y="365126"/>
            <a:ext cx="1523700" cy="13257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 name="Google Shape;206;g374f9616d02_0_63"/>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07" name="Google Shape;207;g374f9616d02_0_63"/>
          <p:cNvPicPr preferRelativeResize="0"/>
          <p:nvPr/>
        </p:nvPicPr>
        <p:blipFill rotWithShape="1">
          <a:blip r:embed="rId4">
            <a:alphaModFix/>
          </a:blip>
          <a:srcRect b="0" l="0" r="68137" t="0"/>
          <a:stretch/>
        </p:blipFill>
        <p:spPr>
          <a:xfrm>
            <a:off x="8652813" y="1864025"/>
            <a:ext cx="1942350" cy="1962150"/>
          </a:xfrm>
          <a:prstGeom prst="rect">
            <a:avLst/>
          </a:prstGeom>
          <a:noFill/>
          <a:ln>
            <a:noFill/>
          </a:ln>
        </p:spPr>
      </p:pic>
      <p:pic>
        <p:nvPicPr>
          <p:cNvPr id="208" name="Google Shape;208;g374f9616d02_0_63"/>
          <p:cNvPicPr preferRelativeResize="0"/>
          <p:nvPr/>
        </p:nvPicPr>
        <p:blipFill rotWithShape="1">
          <a:blip r:embed="rId4">
            <a:alphaModFix/>
          </a:blip>
          <a:srcRect b="0" l="33862" r="33520" t="0"/>
          <a:stretch/>
        </p:blipFill>
        <p:spPr>
          <a:xfrm>
            <a:off x="7793475" y="4335000"/>
            <a:ext cx="1988325" cy="1962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3" name="Shape 213"/>
        <p:cNvGrpSpPr/>
        <p:nvPr/>
      </p:nvGrpSpPr>
      <p:grpSpPr>
        <a:xfrm>
          <a:off x="0" y="0"/>
          <a:ext cx="0" cy="0"/>
          <a:chOff x="0" y="0"/>
          <a:chExt cx="0" cy="0"/>
        </a:xfrm>
      </p:grpSpPr>
      <p:sp>
        <p:nvSpPr>
          <p:cNvPr id="214" name="Google Shape;214;g363fe24cba0_0_51"/>
          <p:cNvSpPr txBox="1"/>
          <p:nvPr>
            <p:ph idx="1" type="body"/>
          </p:nvPr>
        </p:nvSpPr>
        <p:spPr>
          <a:xfrm>
            <a:off x="283500" y="3298225"/>
            <a:ext cx="11625000" cy="3090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SzPts val="1800"/>
              <a:buFont typeface="Avenir"/>
              <a:buChar char="●"/>
            </a:pPr>
            <a:r>
              <a:rPr lang="en-US">
                <a:latin typeface="Avenir"/>
                <a:ea typeface="Avenir"/>
                <a:cs typeface="Avenir"/>
                <a:sym typeface="Avenir"/>
              </a:rPr>
              <a:t>Beyond Lovelace: “</a:t>
            </a:r>
            <a:r>
              <a:rPr i="1" lang="en-US">
                <a:latin typeface="Avenir"/>
                <a:ea typeface="Avenir"/>
                <a:cs typeface="Avenir"/>
                <a:sym typeface="Avenir"/>
              </a:rPr>
              <a:t>A better variant of [Lady Lovelace's objection] says that a machine can never ‘take us by surprise.’ … Machines take me by surprise with great frequency</a:t>
            </a:r>
            <a:r>
              <a:rPr lang="en-US">
                <a:latin typeface="Avenir"/>
                <a:ea typeface="Avenir"/>
                <a:cs typeface="Avenir"/>
                <a:sym typeface="Avenir"/>
              </a:rPr>
              <a:t>.” </a:t>
            </a:r>
            <a:endParaRPr>
              <a:latin typeface="Avenir"/>
              <a:ea typeface="Avenir"/>
              <a:cs typeface="Avenir"/>
              <a:sym typeface="Avenir"/>
            </a:endParaRPr>
          </a:p>
          <a:p>
            <a:pPr indent="-342900" lvl="0" marL="457200" marR="0" rtl="0" algn="l">
              <a:lnSpc>
                <a:spcPct val="100000"/>
              </a:lnSpc>
              <a:spcBef>
                <a:spcPts val="0"/>
              </a:spcBef>
              <a:spcAft>
                <a:spcPts val="0"/>
              </a:spcAft>
              <a:buSzPts val="1800"/>
              <a:buFont typeface="Avenir"/>
              <a:buChar char="•"/>
            </a:pPr>
            <a:r>
              <a:rPr lang="en-US">
                <a:latin typeface="Avenir"/>
                <a:ea typeface="Avenir"/>
                <a:cs typeface="Avenir"/>
                <a:sym typeface="Avenir"/>
              </a:rPr>
              <a:t>His foresight: “</a:t>
            </a:r>
            <a:r>
              <a:rPr i="1" lang="en-US">
                <a:latin typeface="Avenir"/>
                <a:ea typeface="Avenir"/>
                <a:cs typeface="Avenir"/>
                <a:sym typeface="Avenir"/>
              </a:rPr>
              <a:t>We may hope that machines will eventually compete with man in all purely intellectual fields … We can only see a short distance ahead but we can see plenty there that needs to be done</a:t>
            </a:r>
            <a:r>
              <a:rPr lang="en-US">
                <a:latin typeface="Avenir"/>
                <a:ea typeface="Avenir"/>
                <a:cs typeface="Avenir"/>
                <a:sym typeface="Avenir"/>
              </a:rPr>
              <a:t>”</a:t>
            </a:r>
            <a:endParaRPr>
              <a:latin typeface="Avenir"/>
              <a:ea typeface="Avenir"/>
              <a:cs typeface="Avenir"/>
              <a:sym typeface="Avenir"/>
            </a:endParaRPr>
          </a:p>
        </p:txBody>
      </p:sp>
      <p:sp>
        <p:nvSpPr>
          <p:cNvPr id="215" name="Google Shape;215;g363fe24cba0_0_51"/>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6" name="Google Shape;216;g363fe24cba0_0_51"/>
          <p:cNvPicPr preferRelativeResize="0"/>
          <p:nvPr/>
        </p:nvPicPr>
        <p:blipFill rotWithShape="1">
          <a:blip r:embed="rId3">
            <a:alphaModFix/>
          </a:blip>
          <a:srcRect b="35993" l="0" r="21129" t="22424"/>
          <a:stretch/>
        </p:blipFill>
        <p:spPr>
          <a:xfrm>
            <a:off x="2118250" y="73850"/>
            <a:ext cx="7883700" cy="3160500"/>
          </a:xfrm>
          <a:prstGeom prst="roundRect">
            <a:avLst>
              <a:gd fmla="val 16667" name="adj"/>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1" name="Shape 221"/>
        <p:cNvGrpSpPr/>
        <p:nvPr/>
      </p:nvGrpSpPr>
      <p:grpSpPr>
        <a:xfrm>
          <a:off x="0" y="0"/>
          <a:ext cx="0" cy="0"/>
          <a:chOff x="0" y="0"/>
          <a:chExt cx="0" cy="0"/>
        </a:xfrm>
      </p:grpSpPr>
      <p:sp>
        <p:nvSpPr>
          <p:cNvPr id="222" name="Google Shape;222;p8"/>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Alan Turing and the Imitation Game – 1950’s</a:t>
            </a:r>
            <a:endParaRPr/>
          </a:p>
        </p:txBody>
      </p:sp>
      <p:sp>
        <p:nvSpPr>
          <p:cNvPr id="223" name="Google Shape;223;p8"/>
          <p:cNvSpPr/>
          <p:nvPr/>
        </p:nvSpPr>
        <p:spPr>
          <a:xfrm>
            <a:off x="1110263" y="365126"/>
            <a:ext cx="1523606" cy="1325562"/>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4" name="Google Shape;224;p8"/>
          <p:cNvSpPr/>
          <p:nvPr/>
        </p:nvSpPr>
        <p:spPr>
          <a:xfrm>
            <a:off x="8673653" y="2011525"/>
            <a:ext cx="3216900" cy="4083900"/>
          </a:xfrm>
          <a:prstGeom prst="roundRect">
            <a:avLst>
              <a:gd fmla="val 16667" name="adj"/>
            </a:avLst>
          </a:prstGeom>
          <a:blipFill rotWithShape="1">
            <a:blip r:embed="rId4">
              <a:alphaModFix/>
            </a:blip>
            <a:stretch>
              <a:fillRect b="0" l="0" r="0" t="0"/>
            </a:stretch>
          </a:blipFill>
          <a:ln>
            <a:noFill/>
          </a:ln>
          <a:effectLst>
            <a:outerShdw blurRad="50800" sx="101000" rotWithShape="0" algn="l" dist="38100" sy="101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5" name="Google Shape;225;p8"/>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6" name="Google Shape;226;p8"/>
          <p:cNvPicPr preferRelativeResize="0"/>
          <p:nvPr/>
        </p:nvPicPr>
        <p:blipFill rotWithShape="1">
          <a:blip r:embed="rId5">
            <a:alphaModFix/>
          </a:blip>
          <a:srcRect b="0" l="0" r="0" t="0"/>
          <a:stretch/>
        </p:blipFill>
        <p:spPr>
          <a:xfrm>
            <a:off x="1517362" y="2011525"/>
            <a:ext cx="6125864" cy="4083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1" name="Shape 231"/>
        <p:cNvGrpSpPr/>
        <p:nvPr/>
      </p:nvGrpSpPr>
      <p:grpSpPr>
        <a:xfrm>
          <a:off x="0" y="0"/>
          <a:ext cx="0" cy="0"/>
          <a:chOff x="0" y="0"/>
          <a:chExt cx="0" cy="0"/>
        </a:xfrm>
      </p:grpSpPr>
      <p:sp>
        <p:nvSpPr>
          <p:cNvPr id="232" name="Google Shape;232;g363ac02c75a_1_69"/>
          <p:cNvSpPr txBox="1"/>
          <p:nvPr>
            <p:ph type="title"/>
          </p:nvPr>
        </p:nvSpPr>
        <p:spPr>
          <a:xfrm>
            <a:off x="1693600" y="386050"/>
            <a:ext cx="8990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Early AI Landmarks - 1940 – 1955</a:t>
            </a:r>
            <a:endParaRPr/>
          </a:p>
        </p:txBody>
      </p:sp>
      <p:sp>
        <p:nvSpPr>
          <p:cNvPr id="233" name="Google Shape;233;g363ac02c75a_1_69"/>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4" name="Google Shape;234;g363ac02c75a_1_69"/>
          <p:cNvSpPr txBox="1"/>
          <p:nvPr>
            <p:ph idx="1" type="body"/>
          </p:nvPr>
        </p:nvSpPr>
        <p:spPr>
          <a:xfrm>
            <a:off x="838200" y="1825625"/>
            <a:ext cx="6264600" cy="4677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Cybernetics</a:t>
            </a:r>
            <a:endParaRPr>
              <a:latin typeface="Avenir"/>
              <a:ea typeface="Avenir"/>
              <a:cs typeface="Avenir"/>
              <a:sym typeface="Avenir"/>
            </a:endParaRPr>
          </a:p>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Digital brain</a:t>
            </a:r>
            <a:endParaRPr>
              <a:latin typeface="Avenir"/>
              <a:ea typeface="Avenir"/>
              <a:cs typeface="Avenir"/>
              <a:sym typeface="Avenir"/>
            </a:endParaRPr>
          </a:p>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Artificial neurons</a:t>
            </a:r>
            <a:endParaRPr>
              <a:latin typeface="Avenir"/>
              <a:ea typeface="Avenir"/>
              <a:cs typeface="Avenir"/>
              <a:sym typeface="Avenir"/>
            </a:endParaRPr>
          </a:p>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Biological neurons</a:t>
            </a:r>
            <a:endParaRPr>
              <a:latin typeface="Avenir"/>
              <a:ea typeface="Avenir"/>
              <a:cs typeface="Avenir"/>
              <a:sym typeface="Avenir"/>
            </a:endParaRPr>
          </a:p>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Video game</a:t>
            </a:r>
            <a:endParaRPr>
              <a:latin typeface="Avenir"/>
              <a:ea typeface="Avenir"/>
              <a:cs typeface="Avenir"/>
              <a:sym typeface="Avenir"/>
            </a:endParaRPr>
          </a:p>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Machine translation</a:t>
            </a:r>
            <a:endParaRPr>
              <a:latin typeface="Avenir"/>
              <a:ea typeface="Avenir"/>
              <a:cs typeface="Avenir"/>
              <a:sym typeface="Avenir"/>
            </a:endParaRPr>
          </a:p>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Theorem proving</a:t>
            </a:r>
            <a:endParaRPr>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9" name="Shape 239"/>
        <p:cNvGrpSpPr/>
        <p:nvPr/>
      </p:nvGrpSpPr>
      <p:grpSpPr>
        <a:xfrm>
          <a:off x="0" y="0"/>
          <a:ext cx="0" cy="0"/>
          <a:chOff x="0" y="0"/>
          <a:chExt cx="0" cy="0"/>
        </a:xfrm>
      </p:grpSpPr>
      <p:sp>
        <p:nvSpPr>
          <p:cNvPr id="240" name="Google Shape;240;g38c46c6aac1_0_10"/>
          <p:cNvSpPr txBox="1"/>
          <p:nvPr>
            <p:ph type="title"/>
          </p:nvPr>
        </p:nvSpPr>
        <p:spPr>
          <a:xfrm>
            <a:off x="3051299" y="365125"/>
            <a:ext cx="8818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Norbert Wiener and Cybernetics - 1940’s</a:t>
            </a:r>
            <a:endParaRPr/>
          </a:p>
        </p:txBody>
      </p:sp>
      <p:sp>
        <p:nvSpPr>
          <p:cNvPr id="241" name="Google Shape;241;g38c46c6aac1_0_1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2" name="Google Shape;242;g38c46c6aac1_0_10"/>
          <p:cNvSpPr txBox="1"/>
          <p:nvPr>
            <p:ph idx="1" type="body"/>
          </p:nvPr>
        </p:nvSpPr>
        <p:spPr>
          <a:xfrm>
            <a:off x="838200" y="1825625"/>
            <a:ext cx="6264600" cy="4677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Coined the term Cybernetics in 1948 with his book </a:t>
            </a:r>
            <a:r>
              <a:rPr i="1" lang="en-US">
                <a:latin typeface="Avenir"/>
                <a:ea typeface="Avenir"/>
                <a:cs typeface="Avenir"/>
                <a:sym typeface="Avenir"/>
              </a:rPr>
              <a:t>Cybernetics: Or Control and Communication in the Animal and the Machine</a:t>
            </a:r>
            <a:endParaRPr i="1">
              <a:latin typeface="Avenir"/>
              <a:ea typeface="Avenir"/>
              <a:cs typeface="Avenir"/>
              <a:sym typeface="Avenir"/>
            </a:endParaRPr>
          </a:p>
          <a:p>
            <a:pPr indent="-228600" lvl="1" marL="685800" rtl="0" algn="l">
              <a:lnSpc>
                <a:spcPct val="90000"/>
              </a:lnSpc>
              <a:spcBef>
                <a:spcPts val="1000"/>
              </a:spcBef>
              <a:spcAft>
                <a:spcPts val="0"/>
              </a:spcAft>
              <a:buSzPts val="1800"/>
              <a:buFont typeface="Avenir"/>
              <a:buChar char="•"/>
            </a:pPr>
            <a:r>
              <a:rPr i="1" lang="en-US">
                <a:latin typeface="Avenir"/>
                <a:ea typeface="Avenir"/>
                <a:cs typeface="Avenir"/>
                <a:sym typeface="Avenir"/>
              </a:rPr>
              <a:t>The scientific study of control and communication in animals, humans, and machines.</a:t>
            </a:r>
            <a:endParaRPr i="1">
              <a:latin typeface="Avenir"/>
              <a:ea typeface="Avenir"/>
              <a:cs typeface="Avenir"/>
              <a:sym typeface="Avenir"/>
            </a:endParaRPr>
          </a:p>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He presents the idea of a feedback system where a machine can adjust based on the output </a:t>
            </a:r>
            <a:endParaRPr>
              <a:latin typeface="Avenir"/>
              <a:ea typeface="Avenir"/>
              <a:cs typeface="Avenir"/>
              <a:sym typeface="Avenir"/>
            </a:endParaRPr>
          </a:p>
        </p:txBody>
      </p:sp>
      <p:pic>
        <p:nvPicPr>
          <p:cNvPr id="243" name="Google Shape;243;g38c46c6aac1_0_10"/>
          <p:cNvPicPr preferRelativeResize="0"/>
          <p:nvPr/>
        </p:nvPicPr>
        <p:blipFill rotWithShape="1">
          <a:blip r:embed="rId3">
            <a:alphaModFix/>
          </a:blip>
          <a:srcRect b="0" l="0" r="0" t="0"/>
          <a:stretch/>
        </p:blipFill>
        <p:spPr>
          <a:xfrm>
            <a:off x="1366175" y="393475"/>
            <a:ext cx="1225500" cy="1269000"/>
          </a:xfrm>
          <a:prstGeom prst="ellipse">
            <a:avLst/>
          </a:prstGeom>
          <a:noFill/>
          <a:ln>
            <a:noFill/>
          </a:ln>
          <a:effectLst>
            <a:outerShdw blurRad="57150" rotWithShape="0" algn="bl" dir="5400000" dist="19050">
              <a:srgbClr val="000000">
                <a:alpha val="49803"/>
              </a:srgbClr>
            </a:outerShdw>
          </a:effectLst>
        </p:spPr>
      </p:pic>
      <p:pic>
        <p:nvPicPr>
          <p:cNvPr id="244" name="Google Shape;244;g38c46c6aac1_0_10"/>
          <p:cNvPicPr preferRelativeResize="0"/>
          <p:nvPr/>
        </p:nvPicPr>
        <p:blipFill rotWithShape="1">
          <a:blip r:embed="rId4">
            <a:alphaModFix/>
          </a:blip>
          <a:srcRect b="0" l="0" r="0" t="0"/>
          <a:stretch/>
        </p:blipFill>
        <p:spPr>
          <a:xfrm>
            <a:off x="7566250" y="1502550"/>
            <a:ext cx="3243300" cy="4862400"/>
          </a:xfrm>
          <a:prstGeom prst="roundRect">
            <a:avLst>
              <a:gd fmla="val 1666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9" name="Shape 249"/>
        <p:cNvGrpSpPr/>
        <p:nvPr/>
      </p:nvGrpSpPr>
      <p:grpSpPr>
        <a:xfrm>
          <a:off x="0" y="0"/>
          <a:ext cx="0" cy="0"/>
          <a:chOff x="0" y="0"/>
          <a:chExt cx="0" cy="0"/>
        </a:xfrm>
      </p:grpSpPr>
      <p:sp>
        <p:nvSpPr>
          <p:cNvPr id="250" name="Google Shape;250;g363fe24cba0_0_107"/>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latin typeface="Avenir"/>
                <a:ea typeface="Avenir"/>
                <a:cs typeface="Avenir"/>
                <a:sym typeface="Avenir"/>
              </a:rPr>
              <a:t>McCulloch and Pitts -1943</a:t>
            </a:r>
            <a:r>
              <a:rPr lang="en-US">
                <a:highlight>
                  <a:srgbClr val="00FF00"/>
                </a:highlight>
              </a:rPr>
              <a:t>  </a:t>
            </a:r>
            <a:endParaRPr>
              <a:highlight>
                <a:srgbClr val="00FF00"/>
              </a:highlight>
            </a:endParaRPr>
          </a:p>
        </p:txBody>
      </p:sp>
      <p:sp>
        <p:nvSpPr>
          <p:cNvPr id="251" name="Google Shape;251;g363fe24cba0_0_107"/>
          <p:cNvSpPr txBox="1"/>
          <p:nvPr>
            <p:ph idx="1" type="body"/>
          </p:nvPr>
        </p:nvSpPr>
        <p:spPr>
          <a:xfrm>
            <a:off x="465375" y="2163100"/>
            <a:ext cx="6722700" cy="4082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1000"/>
              </a:spcBef>
              <a:spcAft>
                <a:spcPts val="0"/>
              </a:spcAft>
              <a:buSzPts val="1800"/>
              <a:buFont typeface="Avenir"/>
              <a:buChar char="●"/>
            </a:pPr>
            <a:r>
              <a:rPr lang="en-US">
                <a:latin typeface="Avenir"/>
                <a:ea typeface="Avenir"/>
                <a:cs typeface="Avenir"/>
                <a:sym typeface="Avenir"/>
              </a:rPr>
              <a:t>“A Logical Calculus of the Ideas Immanent in Nervous Activity” </a:t>
            </a:r>
            <a:endParaRPr>
              <a:latin typeface="Avenir"/>
              <a:ea typeface="Avenir"/>
              <a:cs typeface="Avenir"/>
              <a:sym typeface="Avenir"/>
            </a:endParaRPr>
          </a:p>
          <a:p>
            <a:pPr indent="0" lvl="0" marL="228600" marR="0" rtl="0" algn="l">
              <a:lnSpc>
                <a:spcPct val="90000"/>
              </a:lnSpc>
              <a:spcBef>
                <a:spcPts val="1000"/>
              </a:spcBef>
              <a:spcAft>
                <a:spcPts val="0"/>
              </a:spcAft>
              <a:buSzPts val="1800"/>
              <a:buNone/>
            </a:pPr>
            <a:r>
              <a:t/>
            </a:r>
            <a:endParaRPr sz="1400">
              <a:latin typeface="Avenir"/>
              <a:ea typeface="Avenir"/>
              <a:cs typeface="Avenir"/>
              <a:sym typeface="Avenir"/>
            </a:endParaRPr>
          </a:p>
          <a:p>
            <a:pPr indent="-228600" lvl="0" marL="228600" marR="0" rtl="0" algn="l">
              <a:lnSpc>
                <a:spcPct val="90000"/>
              </a:lnSpc>
              <a:spcBef>
                <a:spcPts val="1000"/>
              </a:spcBef>
              <a:spcAft>
                <a:spcPts val="0"/>
              </a:spcAft>
              <a:buSzPts val="1800"/>
              <a:buFont typeface="Avenir"/>
              <a:buChar char="●"/>
            </a:pPr>
            <a:r>
              <a:rPr lang="en-US">
                <a:latin typeface="Avenir"/>
                <a:ea typeface="Avenir"/>
                <a:cs typeface="Avenir"/>
                <a:sym typeface="Avenir"/>
              </a:rPr>
              <a:t>Using a model of the nervous system to perform calculations</a:t>
            </a:r>
            <a:endParaRPr>
              <a:latin typeface="Avenir"/>
              <a:ea typeface="Avenir"/>
              <a:cs typeface="Avenir"/>
              <a:sym typeface="Avenir"/>
            </a:endParaRPr>
          </a:p>
          <a:p>
            <a:pPr indent="0" lvl="0" marL="228600" marR="0" rtl="0" algn="l">
              <a:lnSpc>
                <a:spcPct val="90000"/>
              </a:lnSpc>
              <a:spcBef>
                <a:spcPts val="1000"/>
              </a:spcBef>
              <a:spcAft>
                <a:spcPts val="0"/>
              </a:spcAft>
              <a:buSzPts val="1800"/>
              <a:buNone/>
            </a:pPr>
            <a:r>
              <a:t/>
            </a:r>
            <a:endParaRPr sz="1400">
              <a:latin typeface="Avenir"/>
              <a:ea typeface="Avenir"/>
              <a:cs typeface="Avenir"/>
              <a:sym typeface="Avenir"/>
            </a:endParaRPr>
          </a:p>
          <a:p>
            <a:pPr indent="-228600" lvl="0" marL="228600" marR="0" rtl="0" algn="l">
              <a:lnSpc>
                <a:spcPct val="90000"/>
              </a:lnSpc>
              <a:spcBef>
                <a:spcPts val="1000"/>
              </a:spcBef>
              <a:spcAft>
                <a:spcPts val="0"/>
              </a:spcAft>
              <a:buSzPts val="1800"/>
              <a:buFont typeface="Avenir"/>
              <a:buChar char="●"/>
            </a:pPr>
            <a:r>
              <a:rPr lang="en-US">
                <a:latin typeface="Avenir"/>
                <a:ea typeface="Avenir"/>
                <a:cs typeface="Avenir"/>
                <a:sym typeface="Avenir"/>
              </a:rPr>
              <a:t>“Artificial Neurons” receive inputs, perform a weighted sum, and produce an output signal</a:t>
            </a:r>
            <a:endParaRPr>
              <a:latin typeface="Avenir"/>
              <a:ea typeface="Avenir"/>
              <a:cs typeface="Avenir"/>
              <a:sym typeface="Avenir"/>
            </a:endParaRPr>
          </a:p>
        </p:txBody>
      </p:sp>
      <p:sp>
        <p:nvSpPr>
          <p:cNvPr id="252" name="Google Shape;252;g363fe24cba0_0_107"/>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53" name="Google Shape;253;g363fe24cba0_0_107"/>
          <p:cNvPicPr preferRelativeResize="0"/>
          <p:nvPr/>
        </p:nvPicPr>
        <p:blipFill rotWithShape="1">
          <a:blip r:embed="rId3">
            <a:alphaModFix/>
          </a:blip>
          <a:srcRect b="0" l="0" r="0" t="0"/>
          <a:stretch/>
        </p:blipFill>
        <p:spPr>
          <a:xfrm>
            <a:off x="7188075" y="2500600"/>
            <a:ext cx="4699200" cy="23868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254" name="Google Shape;254;g363fe24cba0_0_107"/>
          <p:cNvPicPr preferRelativeResize="0"/>
          <p:nvPr/>
        </p:nvPicPr>
        <p:blipFill rotWithShape="1">
          <a:blip r:embed="rId4">
            <a:alphaModFix/>
          </a:blip>
          <a:srcRect b="10120" l="8800" r="0" t="15346"/>
          <a:stretch/>
        </p:blipFill>
        <p:spPr>
          <a:xfrm>
            <a:off x="1034575" y="328076"/>
            <a:ext cx="1627200" cy="13998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9" name="Shape 259"/>
        <p:cNvGrpSpPr/>
        <p:nvPr/>
      </p:nvGrpSpPr>
      <p:grpSpPr>
        <a:xfrm>
          <a:off x="0" y="0"/>
          <a:ext cx="0" cy="0"/>
          <a:chOff x="0" y="0"/>
          <a:chExt cx="0" cy="0"/>
        </a:xfrm>
      </p:grpSpPr>
      <p:sp>
        <p:nvSpPr>
          <p:cNvPr id="260" name="Google Shape;260;g3653a3ccbe7_0_46"/>
          <p:cNvSpPr txBox="1"/>
          <p:nvPr>
            <p:ph type="title"/>
          </p:nvPr>
        </p:nvSpPr>
        <p:spPr>
          <a:xfrm>
            <a:off x="3051299" y="365125"/>
            <a:ext cx="8818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John von Neumann - 1940’s</a:t>
            </a:r>
            <a:endParaRPr/>
          </a:p>
        </p:txBody>
      </p:sp>
      <p:sp>
        <p:nvSpPr>
          <p:cNvPr id="261" name="Google Shape;261;g3653a3ccbe7_0_46"/>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 name="Google Shape;262;g3653a3ccbe7_0_46"/>
          <p:cNvSpPr txBox="1"/>
          <p:nvPr>
            <p:ph idx="1" type="body"/>
          </p:nvPr>
        </p:nvSpPr>
        <p:spPr>
          <a:xfrm>
            <a:off x="838200" y="1825625"/>
            <a:ext cx="6264600" cy="4677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“The most immediate observation regarding the nervous system is that its functioning is prima facie digital.”</a:t>
            </a:r>
            <a:endParaRPr>
              <a:latin typeface="Avenir"/>
              <a:ea typeface="Avenir"/>
              <a:cs typeface="Avenir"/>
              <a:sym typeface="Avenir"/>
            </a:endParaRPr>
          </a:p>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“The basic component of this system is the nerve cell, the neuron, and the normal function of a neuron is to generate and to propagate a nerve impulse.”</a:t>
            </a:r>
            <a:endParaRPr>
              <a:latin typeface="Avenir"/>
              <a:ea typeface="Avenir"/>
              <a:cs typeface="Avenir"/>
              <a:sym typeface="Avenir"/>
            </a:endParaRPr>
          </a:p>
        </p:txBody>
      </p:sp>
      <p:pic>
        <p:nvPicPr>
          <p:cNvPr id="263" name="Google Shape;263;g3653a3ccbe7_0_46"/>
          <p:cNvPicPr preferRelativeResize="0"/>
          <p:nvPr/>
        </p:nvPicPr>
        <p:blipFill rotWithShape="1">
          <a:blip r:embed="rId3">
            <a:alphaModFix/>
          </a:blip>
          <a:srcRect b="12560" l="0" r="0" t="8736"/>
          <a:stretch/>
        </p:blipFill>
        <p:spPr>
          <a:xfrm>
            <a:off x="1187550" y="257725"/>
            <a:ext cx="1396200" cy="1433100"/>
          </a:xfrm>
          <a:prstGeom prst="ellipse">
            <a:avLst/>
          </a:prstGeom>
          <a:noFill/>
          <a:ln>
            <a:noFill/>
          </a:ln>
          <a:effectLst>
            <a:outerShdw blurRad="57150" rotWithShape="0" algn="bl" dir="5400000" dist="19050">
              <a:srgbClr val="000000">
                <a:alpha val="49803"/>
              </a:srgbClr>
            </a:outerShdw>
          </a:effectLst>
        </p:spPr>
      </p:pic>
      <p:pic>
        <p:nvPicPr>
          <p:cNvPr id="264" name="Google Shape;264;g3653a3ccbe7_0_46"/>
          <p:cNvPicPr preferRelativeResize="0"/>
          <p:nvPr/>
        </p:nvPicPr>
        <p:blipFill rotWithShape="1">
          <a:blip r:embed="rId4">
            <a:alphaModFix/>
          </a:blip>
          <a:srcRect b="0" l="0" r="0" t="0"/>
          <a:stretch/>
        </p:blipFill>
        <p:spPr>
          <a:xfrm>
            <a:off x="7536625" y="1593350"/>
            <a:ext cx="3191100" cy="4761000"/>
          </a:xfrm>
          <a:prstGeom prst="roundRect">
            <a:avLst>
              <a:gd fmla="val 16667"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9" name="Shape 269"/>
        <p:cNvGrpSpPr/>
        <p:nvPr/>
      </p:nvGrpSpPr>
      <p:grpSpPr>
        <a:xfrm>
          <a:off x="0" y="0"/>
          <a:ext cx="0" cy="0"/>
          <a:chOff x="0" y="0"/>
          <a:chExt cx="0" cy="0"/>
        </a:xfrm>
      </p:grpSpPr>
      <p:sp>
        <p:nvSpPr>
          <p:cNvPr id="270" name="Google Shape;270;p10"/>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Biological Neuron - Hodgkin &amp; Huxley - 1952</a:t>
            </a:r>
            <a:endParaRPr/>
          </a:p>
        </p:txBody>
      </p:sp>
      <p:sp>
        <p:nvSpPr>
          <p:cNvPr id="271" name="Google Shape;271;p10"/>
          <p:cNvSpPr txBox="1"/>
          <p:nvPr>
            <p:ph idx="1" type="body"/>
          </p:nvPr>
        </p:nvSpPr>
        <p:spPr>
          <a:xfrm>
            <a:off x="465375" y="1825625"/>
            <a:ext cx="6722700" cy="48978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Font typeface="Avenir"/>
              <a:buChar char="•"/>
            </a:pPr>
            <a:r>
              <a:rPr lang="en-US">
                <a:latin typeface="Avenir"/>
                <a:ea typeface="Avenir"/>
                <a:cs typeface="Avenir"/>
                <a:sym typeface="Avenir"/>
              </a:rPr>
              <a:t>First quantitative model of neuron excitation</a:t>
            </a:r>
            <a:endParaRPr>
              <a:latin typeface="Avenir"/>
              <a:ea typeface="Avenir"/>
              <a:cs typeface="Avenir"/>
              <a:sym typeface="Avenir"/>
            </a:endParaRPr>
          </a:p>
          <a:p>
            <a:pPr indent="-2286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Awarded the 1963 Nobel Prize in Physiology or Medicine (with John Eccles)</a:t>
            </a:r>
            <a:endParaRPr>
              <a:latin typeface="Avenir"/>
              <a:ea typeface="Avenir"/>
              <a:cs typeface="Avenir"/>
              <a:sym typeface="Avenir"/>
            </a:endParaRPr>
          </a:p>
          <a:p>
            <a:pPr indent="-2286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Inspired early artificial neural networks:</a:t>
            </a:r>
            <a:endParaRPr>
              <a:latin typeface="Avenir"/>
              <a:ea typeface="Avenir"/>
              <a:cs typeface="Avenir"/>
              <a:sym typeface="Avenir"/>
            </a:endParaRPr>
          </a:p>
          <a:p>
            <a:pPr indent="-228600" lvl="1" marL="685800" marR="0" rtl="0" algn="l">
              <a:lnSpc>
                <a:spcPct val="100000"/>
              </a:lnSpc>
              <a:spcBef>
                <a:spcPts val="0"/>
              </a:spcBef>
              <a:spcAft>
                <a:spcPts val="0"/>
              </a:spcAft>
              <a:buSzPts val="1800"/>
              <a:buFont typeface="Avenir"/>
              <a:buChar char="•"/>
            </a:pPr>
            <a:r>
              <a:rPr lang="en-US">
                <a:latin typeface="Avenir"/>
                <a:ea typeface="Avenir"/>
                <a:cs typeface="Avenir"/>
                <a:sym typeface="Avenir"/>
              </a:rPr>
              <a:t>Neurons can be modeled mathematically</a:t>
            </a:r>
            <a:endParaRPr>
              <a:latin typeface="Avenir"/>
              <a:ea typeface="Avenir"/>
              <a:cs typeface="Avenir"/>
              <a:sym typeface="Avenir"/>
            </a:endParaRPr>
          </a:p>
          <a:p>
            <a:pPr indent="-228600" lvl="1" marL="685800" marR="0" rtl="0" algn="l">
              <a:lnSpc>
                <a:spcPct val="100000"/>
              </a:lnSpc>
              <a:spcBef>
                <a:spcPts val="0"/>
              </a:spcBef>
              <a:spcAft>
                <a:spcPts val="0"/>
              </a:spcAft>
              <a:buSzPts val="1800"/>
              <a:buFont typeface="Avenir"/>
              <a:buChar char="•"/>
            </a:pPr>
            <a:r>
              <a:rPr lang="en-US">
                <a:latin typeface="Avenir"/>
                <a:ea typeface="Avenir"/>
                <a:cs typeface="Avenir"/>
                <a:sym typeface="Avenir"/>
              </a:rPr>
              <a:t>Information is transmitted via signals </a:t>
            </a:r>
            <a:endParaRPr>
              <a:latin typeface="Avenir"/>
              <a:ea typeface="Avenir"/>
              <a:cs typeface="Avenir"/>
              <a:sym typeface="Avenir"/>
            </a:endParaRPr>
          </a:p>
        </p:txBody>
      </p:sp>
      <p:sp>
        <p:nvSpPr>
          <p:cNvPr id="272" name="Google Shape;272;p1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73" name="Google Shape;273;p10"/>
          <p:cNvPicPr preferRelativeResize="0"/>
          <p:nvPr/>
        </p:nvPicPr>
        <p:blipFill rotWithShape="1">
          <a:blip r:embed="rId3">
            <a:alphaModFix/>
          </a:blip>
          <a:srcRect b="0" l="0" r="25215" t="0"/>
          <a:stretch/>
        </p:blipFill>
        <p:spPr>
          <a:xfrm>
            <a:off x="1058950" y="448763"/>
            <a:ext cx="1632000" cy="1158300"/>
          </a:xfrm>
          <a:prstGeom prst="ellipse">
            <a:avLst/>
          </a:prstGeom>
          <a:noFill/>
          <a:ln>
            <a:noFill/>
          </a:ln>
        </p:spPr>
      </p:pic>
      <p:pic>
        <p:nvPicPr>
          <p:cNvPr id="274" name="Google Shape;274;p10"/>
          <p:cNvPicPr preferRelativeResize="0"/>
          <p:nvPr/>
        </p:nvPicPr>
        <p:blipFill rotWithShape="1">
          <a:blip r:embed="rId4">
            <a:alphaModFix/>
          </a:blip>
          <a:srcRect b="53169" l="31949" r="40487" t="28336"/>
          <a:stretch/>
        </p:blipFill>
        <p:spPr>
          <a:xfrm>
            <a:off x="7188075" y="1825625"/>
            <a:ext cx="4785950" cy="1806276"/>
          </a:xfrm>
          <a:prstGeom prst="rect">
            <a:avLst/>
          </a:prstGeom>
          <a:noFill/>
          <a:ln>
            <a:noFill/>
          </a:ln>
        </p:spPr>
      </p:pic>
      <p:pic>
        <p:nvPicPr>
          <p:cNvPr id="275" name="Google Shape;275;p10" title="hh1.png"/>
          <p:cNvPicPr preferRelativeResize="0"/>
          <p:nvPr/>
        </p:nvPicPr>
        <p:blipFill rotWithShape="1">
          <a:blip r:embed="rId5">
            <a:alphaModFix/>
          </a:blip>
          <a:srcRect b="0" l="0" r="0" t="0"/>
          <a:stretch/>
        </p:blipFill>
        <p:spPr>
          <a:xfrm>
            <a:off x="7020925" y="4184476"/>
            <a:ext cx="2492750" cy="1576001"/>
          </a:xfrm>
          <a:prstGeom prst="rect">
            <a:avLst/>
          </a:prstGeom>
          <a:noFill/>
          <a:ln>
            <a:noFill/>
          </a:ln>
        </p:spPr>
      </p:pic>
      <p:pic>
        <p:nvPicPr>
          <p:cNvPr id="276" name="Google Shape;276;p10" title="hh2.png"/>
          <p:cNvPicPr preferRelativeResize="0"/>
          <p:nvPr/>
        </p:nvPicPr>
        <p:blipFill rotWithShape="1">
          <a:blip r:embed="rId6">
            <a:alphaModFix/>
          </a:blip>
          <a:srcRect b="0" l="0" r="0" t="0"/>
          <a:stretch/>
        </p:blipFill>
        <p:spPr>
          <a:xfrm flipH="1">
            <a:off x="9699198" y="4184476"/>
            <a:ext cx="2492802" cy="1576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9" name="Shape 99"/>
        <p:cNvGrpSpPr/>
        <p:nvPr/>
      </p:nvGrpSpPr>
      <p:grpSpPr>
        <a:xfrm>
          <a:off x="0" y="0"/>
          <a:ext cx="0" cy="0"/>
          <a:chOff x="0" y="0"/>
          <a:chExt cx="0" cy="0"/>
        </a:xfrm>
      </p:grpSpPr>
      <p:sp>
        <p:nvSpPr>
          <p:cNvPr id="100" name="Google Shape;100;p5"/>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1" name="Google Shape;101;p5"/>
          <p:cNvPicPr preferRelativeResize="0"/>
          <p:nvPr/>
        </p:nvPicPr>
        <p:blipFill rotWithShape="1">
          <a:blip r:embed="rId3">
            <a:alphaModFix/>
          </a:blip>
          <a:srcRect b="0" l="18290" r="9130" t="18273"/>
          <a:stretch/>
        </p:blipFill>
        <p:spPr>
          <a:xfrm>
            <a:off x="1562725" y="3018750"/>
            <a:ext cx="1493100" cy="1493100"/>
          </a:xfrm>
          <a:prstGeom prst="ellipse">
            <a:avLst/>
          </a:prstGeom>
          <a:noFill/>
          <a:ln>
            <a:noFill/>
          </a:ln>
          <a:effectLst>
            <a:outerShdw blurRad="57150" rotWithShape="0" algn="bl" dir="5400000" dist="19050">
              <a:srgbClr val="000000">
                <a:alpha val="49803"/>
              </a:srgbClr>
            </a:outerShdw>
          </a:effectLst>
        </p:spPr>
      </p:pic>
      <p:sp>
        <p:nvSpPr>
          <p:cNvPr id="102" name="Google Shape;102;p5"/>
          <p:cNvSpPr txBox="1"/>
          <p:nvPr/>
        </p:nvSpPr>
        <p:spPr>
          <a:xfrm>
            <a:off x="1675650" y="4973525"/>
            <a:ext cx="8840700" cy="1262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This is necessarily a brief and select collection of episodes in the rich history of AI. Apologies for inevitable omissions. If we missed your favorite moment in AI history please let us know. </a:t>
            </a:r>
            <a:endParaRPr b="0" i="0" sz="2400" u="none" cap="none" strike="noStrike">
              <a:solidFill>
                <a:schemeClr val="dk1"/>
              </a:solidFill>
              <a:latin typeface="Arial"/>
              <a:ea typeface="Arial"/>
              <a:cs typeface="Arial"/>
              <a:sym typeface="Arial"/>
            </a:endParaRPr>
          </a:p>
        </p:txBody>
      </p:sp>
      <p:sp>
        <p:nvSpPr>
          <p:cNvPr id="103" name="Google Shape;103;p5"/>
          <p:cNvSpPr txBox="1"/>
          <p:nvPr/>
        </p:nvSpPr>
        <p:spPr>
          <a:xfrm>
            <a:off x="3495825" y="2966388"/>
            <a:ext cx="6373500" cy="1597800"/>
          </a:xfrm>
          <a:prstGeom prst="rect">
            <a:avLst/>
          </a:prstGeom>
          <a:noFill/>
          <a:ln>
            <a:noFill/>
          </a:ln>
        </p:spPr>
        <p:txBody>
          <a:bodyPr anchorCtr="0" anchor="t" bIns="91425" lIns="91425" spcFirstLastPara="1" rIns="91425" wrap="square" tIns="91425">
            <a:spAutoFit/>
          </a:bodyPr>
          <a:lstStyle/>
          <a:p>
            <a:pPr indent="0" lvl="0" marL="228600" marR="0" rtl="0" algn="l">
              <a:lnSpc>
                <a:spcPct val="90000"/>
              </a:lnSpc>
              <a:spcBef>
                <a:spcPts val="0"/>
              </a:spcBef>
              <a:spcAft>
                <a:spcPts val="0"/>
              </a:spcAft>
              <a:buClr>
                <a:srgbClr val="000000"/>
              </a:buClr>
              <a:buSzPts val="3600"/>
              <a:buFont typeface="Arial"/>
              <a:buNone/>
            </a:pPr>
            <a:r>
              <a:rPr b="1" i="0" lang="en-US" sz="3600" u="none" cap="none" strike="noStrike">
                <a:solidFill>
                  <a:schemeClr val="dk1"/>
                </a:solidFill>
                <a:latin typeface="Avenir"/>
                <a:ea typeface="Avenir"/>
                <a:cs typeface="Avenir"/>
                <a:sym typeface="Avenir"/>
              </a:rPr>
              <a:t>Hüseyin Koçak </a:t>
            </a:r>
            <a:endParaRPr b="1" i="0" sz="3600" u="none" cap="none" strike="noStrike">
              <a:solidFill>
                <a:schemeClr val="dk1"/>
              </a:solidFill>
              <a:latin typeface="Avenir"/>
              <a:ea typeface="Avenir"/>
              <a:cs typeface="Avenir"/>
              <a:sym typeface="Avenir"/>
            </a:endParaRPr>
          </a:p>
          <a:p>
            <a:pPr indent="0" lvl="0" marL="228600" marR="0" rtl="0" algn="l">
              <a:lnSpc>
                <a:spcPct val="90000"/>
              </a:lnSpc>
              <a:spcBef>
                <a:spcPts val="0"/>
              </a:spcBef>
              <a:spcAft>
                <a:spcPts val="0"/>
              </a:spcAft>
              <a:buClr>
                <a:srgbClr val="000000"/>
              </a:buClr>
              <a:buSzPts val="1000"/>
              <a:buFont typeface="Arial"/>
              <a:buNone/>
            </a:pPr>
            <a:r>
              <a:t/>
            </a:r>
            <a:endParaRPr b="1" i="0" sz="1000" u="none" cap="none" strike="noStrike">
              <a:solidFill>
                <a:schemeClr val="dk1"/>
              </a:solidFill>
              <a:latin typeface="Avenir"/>
              <a:ea typeface="Avenir"/>
              <a:cs typeface="Avenir"/>
              <a:sym typeface="Avenir"/>
            </a:endParaRPr>
          </a:p>
          <a:p>
            <a:pPr indent="0" lvl="0" marL="22860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Avenir"/>
                <a:ea typeface="Avenir"/>
                <a:cs typeface="Avenir"/>
                <a:sym typeface="Avenir"/>
              </a:rPr>
              <a:t>University of Miami</a:t>
            </a:r>
            <a:endParaRPr b="0" i="0" sz="2800" u="none" cap="none" strike="noStrike">
              <a:solidFill>
                <a:schemeClr val="dk1"/>
              </a:solidFill>
              <a:latin typeface="Avenir"/>
              <a:ea typeface="Avenir"/>
              <a:cs typeface="Avenir"/>
              <a:sym typeface="Avenir"/>
            </a:endParaRPr>
          </a:p>
          <a:p>
            <a:pPr indent="0" lvl="0" marL="22860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Avenir"/>
                <a:ea typeface="Avenir"/>
                <a:cs typeface="Avenir"/>
                <a:sym typeface="Avenir"/>
              </a:rPr>
              <a:t>hk@cs.miami.edu</a:t>
            </a:r>
            <a:endParaRPr b="0" i="0" sz="1400" u="none" cap="none" strike="noStrike">
              <a:solidFill>
                <a:srgbClr val="000000"/>
              </a:solidFill>
              <a:latin typeface="Arial"/>
              <a:ea typeface="Arial"/>
              <a:cs typeface="Arial"/>
              <a:sym typeface="Arial"/>
            </a:endParaRPr>
          </a:p>
        </p:txBody>
      </p:sp>
      <p:sp>
        <p:nvSpPr>
          <p:cNvPr id="104" name="Google Shape;104;p5"/>
          <p:cNvSpPr txBox="1"/>
          <p:nvPr/>
        </p:nvSpPr>
        <p:spPr>
          <a:xfrm>
            <a:off x="3495825" y="565800"/>
            <a:ext cx="6998400" cy="1597800"/>
          </a:xfrm>
          <a:prstGeom prst="rect">
            <a:avLst/>
          </a:prstGeom>
          <a:noFill/>
          <a:ln>
            <a:noFill/>
          </a:ln>
        </p:spPr>
        <p:txBody>
          <a:bodyPr anchorCtr="0" anchor="t" bIns="91425" lIns="91425" spcFirstLastPara="1" rIns="91425" wrap="square" tIns="91425">
            <a:spAutoFit/>
          </a:bodyPr>
          <a:lstStyle/>
          <a:p>
            <a:pPr indent="0" lvl="0" marL="228600" marR="0" rtl="0" algn="l">
              <a:lnSpc>
                <a:spcPct val="90000"/>
              </a:lnSpc>
              <a:spcBef>
                <a:spcPts val="0"/>
              </a:spcBef>
              <a:spcAft>
                <a:spcPts val="0"/>
              </a:spcAft>
              <a:buClr>
                <a:srgbClr val="000000"/>
              </a:buClr>
              <a:buSzPts val="3600"/>
              <a:buFont typeface="Arial"/>
              <a:buNone/>
            </a:pPr>
            <a:r>
              <a:rPr b="1" i="0" lang="en-US" sz="3600" u="none" cap="none" strike="noStrike">
                <a:solidFill>
                  <a:schemeClr val="dk1"/>
                </a:solidFill>
                <a:latin typeface="Avenir"/>
                <a:ea typeface="Avenir"/>
                <a:cs typeface="Avenir"/>
                <a:sym typeface="Avenir"/>
              </a:rPr>
              <a:t>Collin Connors</a:t>
            </a:r>
            <a:endParaRPr b="1" i="0" sz="3600" u="none" cap="none" strike="noStrike">
              <a:solidFill>
                <a:schemeClr val="dk1"/>
              </a:solidFill>
              <a:latin typeface="Avenir"/>
              <a:ea typeface="Avenir"/>
              <a:cs typeface="Avenir"/>
              <a:sym typeface="Avenir"/>
            </a:endParaRPr>
          </a:p>
          <a:p>
            <a:pPr indent="0" lvl="0" marL="228600" marR="0" rtl="0" algn="l">
              <a:lnSpc>
                <a:spcPct val="90000"/>
              </a:lnSpc>
              <a:spcBef>
                <a:spcPts val="0"/>
              </a:spcBef>
              <a:spcAft>
                <a:spcPts val="0"/>
              </a:spcAft>
              <a:buClr>
                <a:srgbClr val="000000"/>
              </a:buClr>
              <a:buSzPts val="1000"/>
              <a:buFont typeface="Arial"/>
              <a:buNone/>
            </a:pPr>
            <a:r>
              <a:t/>
            </a:r>
            <a:endParaRPr b="1" i="0" sz="1000" u="none" cap="none" strike="noStrike">
              <a:solidFill>
                <a:schemeClr val="dk1"/>
              </a:solidFill>
              <a:latin typeface="Avenir"/>
              <a:ea typeface="Avenir"/>
              <a:cs typeface="Avenir"/>
              <a:sym typeface="Avenir"/>
            </a:endParaRPr>
          </a:p>
          <a:p>
            <a:pPr indent="0" lvl="0" marL="22860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Avenir"/>
                <a:ea typeface="Avenir"/>
                <a:cs typeface="Avenir"/>
                <a:sym typeface="Avenir"/>
              </a:rPr>
              <a:t>University of Miami / ERMProtect</a:t>
            </a:r>
            <a:endParaRPr b="0" i="0" sz="2800" u="none" cap="none" strike="noStrike">
              <a:solidFill>
                <a:schemeClr val="dk1"/>
              </a:solidFill>
              <a:latin typeface="Avenir"/>
              <a:ea typeface="Avenir"/>
              <a:cs typeface="Avenir"/>
              <a:sym typeface="Avenir"/>
            </a:endParaRPr>
          </a:p>
          <a:p>
            <a:pPr indent="0" lvl="0" marL="22860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Avenir"/>
                <a:ea typeface="Avenir"/>
                <a:cs typeface="Avenir"/>
                <a:sym typeface="Avenir"/>
              </a:rPr>
              <a:t>cdc104@miami.edu</a:t>
            </a:r>
            <a:endParaRPr b="0" i="0" sz="1400" u="none" cap="none" strike="noStrike">
              <a:solidFill>
                <a:srgbClr val="000000"/>
              </a:solidFill>
              <a:latin typeface="Arial"/>
              <a:ea typeface="Arial"/>
              <a:cs typeface="Arial"/>
              <a:sym typeface="Arial"/>
            </a:endParaRPr>
          </a:p>
        </p:txBody>
      </p:sp>
      <p:pic>
        <p:nvPicPr>
          <p:cNvPr id="105" name="Google Shape;105;p5" title="Headshot.jpg"/>
          <p:cNvPicPr preferRelativeResize="0"/>
          <p:nvPr/>
        </p:nvPicPr>
        <p:blipFill rotWithShape="1">
          <a:blip r:embed="rId4">
            <a:alphaModFix/>
          </a:blip>
          <a:srcRect b="0" l="0" r="0" t="0"/>
          <a:stretch/>
        </p:blipFill>
        <p:spPr>
          <a:xfrm>
            <a:off x="1562725" y="821550"/>
            <a:ext cx="1493100" cy="1493100"/>
          </a:xfrm>
          <a:prstGeom prst="ellipse">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1" name="Shape 281"/>
        <p:cNvGrpSpPr/>
        <p:nvPr/>
      </p:nvGrpSpPr>
      <p:grpSpPr>
        <a:xfrm>
          <a:off x="0" y="0"/>
          <a:ext cx="0" cy="0"/>
          <a:chOff x="0" y="0"/>
          <a:chExt cx="0" cy="0"/>
        </a:xfrm>
      </p:grpSpPr>
      <p:sp>
        <p:nvSpPr>
          <p:cNvPr id="282" name="Google Shape;282;g3653a3ccbe7_0_10"/>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First Video Game - 1951</a:t>
            </a:r>
            <a:endParaRPr/>
          </a:p>
        </p:txBody>
      </p:sp>
      <p:sp>
        <p:nvSpPr>
          <p:cNvPr id="283" name="Google Shape;283;g3653a3ccbe7_0_10"/>
          <p:cNvSpPr txBox="1"/>
          <p:nvPr>
            <p:ph idx="1" type="body"/>
          </p:nvPr>
        </p:nvSpPr>
        <p:spPr>
          <a:xfrm>
            <a:off x="488125" y="2623450"/>
            <a:ext cx="6089400" cy="2610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Developed by Christopher Strachey in 1951</a:t>
            </a:r>
            <a:endParaRPr>
              <a:latin typeface="Avenir"/>
              <a:ea typeface="Avenir"/>
              <a:cs typeface="Avenir"/>
              <a:sym typeface="Avenir"/>
            </a:endParaRPr>
          </a:p>
          <a:p>
            <a:pPr indent="-2286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First ran on a limited construction of Alan Turing’s Automatic Computing Engine (Pilot ACE)</a:t>
            </a:r>
            <a:endParaRPr>
              <a:latin typeface="Avenir"/>
              <a:ea typeface="Avenir"/>
              <a:cs typeface="Avenir"/>
              <a:sym typeface="Avenir"/>
            </a:endParaRPr>
          </a:p>
        </p:txBody>
      </p:sp>
      <p:sp>
        <p:nvSpPr>
          <p:cNvPr id="284" name="Google Shape;284;g3653a3ccbe7_0_1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85" name="Google Shape;285;g3653a3ccbe7_0_10"/>
          <p:cNvPicPr preferRelativeResize="0"/>
          <p:nvPr/>
        </p:nvPicPr>
        <p:blipFill rotWithShape="1">
          <a:blip r:embed="rId3">
            <a:alphaModFix/>
          </a:blip>
          <a:srcRect b="0" l="0" r="0" t="0"/>
          <a:stretch/>
        </p:blipFill>
        <p:spPr>
          <a:xfrm>
            <a:off x="7540775" y="1608877"/>
            <a:ext cx="2823600" cy="2789400"/>
          </a:xfrm>
          <a:prstGeom prst="roundRect">
            <a:avLst>
              <a:gd fmla="val 16667" name="adj"/>
            </a:avLst>
          </a:prstGeom>
          <a:noFill/>
          <a:ln>
            <a:noFill/>
          </a:ln>
        </p:spPr>
      </p:pic>
      <p:pic>
        <p:nvPicPr>
          <p:cNvPr id="286" name="Google Shape;286;g3653a3ccbe7_0_10"/>
          <p:cNvPicPr preferRelativeResize="0"/>
          <p:nvPr/>
        </p:nvPicPr>
        <p:blipFill rotWithShape="1">
          <a:blip r:embed="rId4">
            <a:alphaModFix/>
          </a:blip>
          <a:srcRect b="0" l="0" r="0" t="0"/>
          <a:stretch/>
        </p:blipFill>
        <p:spPr>
          <a:xfrm>
            <a:off x="7444250" y="4613713"/>
            <a:ext cx="3143400" cy="1886100"/>
          </a:xfrm>
          <a:prstGeom prst="roundRect">
            <a:avLst>
              <a:gd fmla="val 16667" name="adj"/>
            </a:avLst>
          </a:prstGeom>
          <a:noFill/>
          <a:ln>
            <a:noFill/>
          </a:ln>
        </p:spPr>
      </p:pic>
      <p:pic>
        <p:nvPicPr>
          <p:cNvPr id="287" name="Google Shape;287;g3653a3ccbe7_0_10"/>
          <p:cNvPicPr preferRelativeResize="0"/>
          <p:nvPr/>
        </p:nvPicPr>
        <p:blipFill rotWithShape="1">
          <a:blip r:embed="rId5">
            <a:alphaModFix/>
          </a:blip>
          <a:srcRect b="0" l="19491" r="0" t="0"/>
          <a:stretch/>
        </p:blipFill>
        <p:spPr>
          <a:xfrm>
            <a:off x="1216675" y="439075"/>
            <a:ext cx="1264200" cy="1177800"/>
          </a:xfrm>
          <a:prstGeom prst="ellipse">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2" name="Shape 292"/>
        <p:cNvGrpSpPr/>
        <p:nvPr/>
      </p:nvGrpSpPr>
      <p:grpSpPr>
        <a:xfrm>
          <a:off x="0" y="0"/>
          <a:ext cx="0" cy="0"/>
          <a:chOff x="0" y="0"/>
          <a:chExt cx="0" cy="0"/>
        </a:xfrm>
      </p:grpSpPr>
      <p:sp>
        <p:nvSpPr>
          <p:cNvPr id="293" name="Google Shape;293;g3653a3ccbe7_0_25"/>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Machine Translation - 1954</a:t>
            </a:r>
            <a:endParaRPr/>
          </a:p>
        </p:txBody>
      </p:sp>
      <p:sp>
        <p:nvSpPr>
          <p:cNvPr id="294" name="Google Shape;294;g3653a3ccbe7_0_25"/>
          <p:cNvSpPr txBox="1"/>
          <p:nvPr>
            <p:ph idx="1" type="body"/>
          </p:nvPr>
        </p:nvSpPr>
        <p:spPr>
          <a:xfrm>
            <a:off x="754200" y="1872150"/>
            <a:ext cx="6518700" cy="3954900"/>
          </a:xfrm>
          <a:prstGeom prst="rect">
            <a:avLst/>
          </a:prstGeom>
          <a:noFill/>
          <a:ln>
            <a:noFill/>
          </a:ln>
        </p:spPr>
        <p:txBody>
          <a:bodyPr anchorCtr="0" anchor="t" bIns="45700" lIns="91425" spcFirstLastPara="1" rIns="91425" wrap="square" tIns="45700">
            <a:normAutofit/>
          </a:bodyPr>
          <a:lstStyle/>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A public demonstration of a Russian-English machine translation system</a:t>
            </a:r>
            <a:endParaRPr>
              <a:latin typeface="Avenir"/>
              <a:ea typeface="Avenir"/>
              <a:cs typeface="Avenir"/>
              <a:sym typeface="Avenir"/>
            </a:endParaRPr>
          </a:p>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A collaboration between IBM and Georgetown University</a:t>
            </a:r>
            <a:endParaRPr>
              <a:latin typeface="Avenir"/>
              <a:ea typeface="Avenir"/>
              <a:cs typeface="Avenir"/>
              <a:sym typeface="Avenir"/>
            </a:endParaRPr>
          </a:p>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First major Machine Translation demo </a:t>
            </a:r>
            <a:endParaRPr>
              <a:latin typeface="Avenir"/>
              <a:ea typeface="Avenir"/>
              <a:cs typeface="Avenir"/>
              <a:sym typeface="Avenir"/>
            </a:endParaRPr>
          </a:p>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Translated 60 Russian sentences into English using a small vocabulary and hand-crafted rules</a:t>
            </a:r>
            <a:endParaRPr>
              <a:latin typeface="Avenir"/>
              <a:ea typeface="Avenir"/>
              <a:cs typeface="Avenir"/>
              <a:sym typeface="Avenir"/>
            </a:endParaRPr>
          </a:p>
          <a:p>
            <a:pPr indent="0" lvl="0" marL="0" rtl="0" algn="l">
              <a:lnSpc>
                <a:spcPct val="90000"/>
              </a:lnSpc>
              <a:spcBef>
                <a:spcPts val="0"/>
              </a:spcBef>
              <a:spcAft>
                <a:spcPts val="0"/>
              </a:spcAft>
              <a:buSzPts val="1800"/>
              <a:buNone/>
            </a:pPr>
            <a:r>
              <a:t/>
            </a:r>
            <a:endParaRPr>
              <a:latin typeface="Avenir"/>
              <a:ea typeface="Avenir"/>
              <a:cs typeface="Avenir"/>
              <a:sym typeface="Avenir"/>
            </a:endParaRPr>
          </a:p>
        </p:txBody>
      </p:sp>
      <p:sp>
        <p:nvSpPr>
          <p:cNvPr id="295" name="Google Shape;295;g3653a3ccbe7_0_25"/>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96" name="Google Shape;296;g3653a3ccbe7_0_25"/>
          <p:cNvPicPr preferRelativeResize="0"/>
          <p:nvPr/>
        </p:nvPicPr>
        <p:blipFill rotWithShape="1">
          <a:blip r:embed="rId3">
            <a:alphaModFix/>
          </a:blip>
          <a:srcRect b="0" l="0" r="0" t="0"/>
          <a:stretch/>
        </p:blipFill>
        <p:spPr>
          <a:xfrm>
            <a:off x="907075" y="256775"/>
            <a:ext cx="1803300" cy="1325700"/>
          </a:xfrm>
          <a:prstGeom prst="ellipse">
            <a:avLst/>
          </a:prstGeom>
          <a:noFill/>
          <a:ln>
            <a:noFill/>
          </a:ln>
          <a:effectLst>
            <a:outerShdw blurRad="57150" rotWithShape="0" algn="bl" dir="5400000" dist="19050">
              <a:srgbClr val="000000">
                <a:alpha val="49803"/>
              </a:srgbClr>
            </a:outerShdw>
          </a:effectLst>
        </p:spPr>
      </p:pic>
      <p:pic>
        <p:nvPicPr>
          <p:cNvPr id="297" name="Google Shape;297;g3653a3ccbe7_0_25"/>
          <p:cNvPicPr preferRelativeResize="0"/>
          <p:nvPr/>
        </p:nvPicPr>
        <p:blipFill rotWithShape="1">
          <a:blip r:embed="rId4">
            <a:alphaModFix/>
          </a:blip>
          <a:srcRect b="5451" l="21315" r="44741" t="39019"/>
          <a:stretch/>
        </p:blipFill>
        <p:spPr>
          <a:xfrm>
            <a:off x="7184224" y="1872150"/>
            <a:ext cx="4709899" cy="43341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2" name="Shape 302"/>
        <p:cNvGrpSpPr/>
        <p:nvPr/>
      </p:nvGrpSpPr>
      <p:grpSpPr>
        <a:xfrm>
          <a:off x="0" y="0"/>
          <a:ext cx="0" cy="0"/>
          <a:chOff x="0" y="0"/>
          <a:chExt cx="0" cy="0"/>
        </a:xfrm>
      </p:grpSpPr>
      <p:sp>
        <p:nvSpPr>
          <p:cNvPr id="303" name="Google Shape;303;g3653a3ccbe7_0_37"/>
          <p:cNvSpPr txBox="1"/>
          <p:nvPr>
            <p:ph type="title"/>
          </p:nvPr>
        </p:nvSpPr>
        <p:spPr>
          <a:xfrm>
            <a:off x="2794587" y="43847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Logic Theorist - 1955 </a:t>
            </a:r>
            <a:endParaRPr/>
          </a:p>
        </p:txBody>
      </p:sp>
      <p:sp>
        <p:nvSpPr>
          <p:cNvPr id="304" name="Google Shape;304;g3653a3ccbe7_0_37"/>
          <p:cNvSpPr txBox="1"/>
          <p:nvPr>
            <p:ph idx="1" type="body"/>
          </p:nvPr>
        </p:nvSpPr>
        <p:spPr>
          <a:xfrm>
            <a:off x="453125" y="1764175"/>
            <a:ext cx="7275900" cy="4897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SzPts val="2800"/>
              <a:buChar char="•"/>
            </a:pPr>
            <a:r>
              <a:rPr lang="en-US">
                <a:latin typeface="Avenir"/>
                <a:ea typeface="Avenir"/>
                <a:cs typeface="Avenir"/>
                <a:sym typeface="Avenir"/>
              </a:rPr>
              <a:t>Herbert Simon Allen Newell and John Clifford Shaw - Logic Theorist</a:t>
            </a:r>
            <a:endParaRPr>
              <a:latin typeface="Avenir"/>
              <a:ea typeface="Avenir"/>
              <a:cs typeface="Avenir"/>
              <a:sym typeface="Avenir"/>
            </a:endParaRPr>
          </a:p>
          <a:p>
            <a:pPr indent="-292100" lvl="1" marL="685800" marR="0" rtl="0" algn="l">
              <a:lnSpc>
                <a:spcPct val="100000"/>
              </a:lnSpc>
              <a:spcBef>
                <a:spcPts val="0"/>
              </a:spcBef>
              <a:spcAft>
                <a:spcPts val="0"/>
              </a:spcAft>
              <a:buSzPts val="2800"/>
              <a:buChar char="•"/>
            </a:pPr>
            <a:r>
              <a:rPr lang="en-US" sz="2800">
                <a:latin typeface="Avenir"/>
                <a:ea typeface="Avenir"/>
                <a:cs typeface="Avenir"/>
                <a:sym typeface="Avenir"/>
              </a:rPr>
              <a:t>Considered the first AI program.</a:t>
            </a:r>
            <a:endParaRPr sz="2800">
              <a:latin typeface="Avenir"/>
              <a:ea typeface="Avenir"/>
              <a:cs typeface="Avenir"/>
              <a:sym typeface="Avenir"/>
            </a:endParaRPr>
          </a:p>
          <a:p>
            <a:pPr indent="-292100" lvl="1" marL="685800" marR="0" rtl="0" algn="l">
              <a:lnSpc>
                <a:spcPct val="100000"/>
              </a:lnSpc>
              <a:spcBef>
                <a:spcPts val="0"/>
              </a:spcBef>
              <a:spcAft>
                <a:spcPts val="0"/>
              </a:spcAft>
              <a:buSzPts val="2800"/>
              <a:buChar char="•"/>
            </a:pPr>
            <a:r>
              <a:rPr lang="en-US" sz="2800">
                <a:latin typeface="Avenir"/>
                <a:ea typeface="Avenir"/>
                <a:cs typeface="Avenir"/>
                <a:sym typeface="Avenir"/>
              </a:rPr>
              <a:t>Designed to prove mathematical theorems </a:t>
            </a:r>
            <a:endParaRPr sz="2800">
              <a:latin typeface="Avenir"/>
              <a:ea typeface="Avenir"/>
              <a:cs typeface="Avenir"/>
              <a:sym typeface="Avenir"/>
            </a:endParaRPr>
          </a:p>
          <a:p>
            <a:pPr indent="-228600" lvl="0" marL="228600" marR="0" rtl="0" algn="l">
              <a:lnSpc>
                <a:spcPct val="100000"/>
              </a:lnSpc>
              <a:spcBef>
                <a:spcPts val="0"/>
              </a:spcBef>
              <a:spcAft>
                <a:spcPts val="0"/>
              </a:spcAft>
              <a:buSzPts val="2800"/>
              <a:buChar char="•"/>
            </a:pPr>
            <a:r>
              <a:rPr lang="en-US">
                <a:latin typeface="Avenir"/>
                <a:ea typeface="Avenir"/>
                <a:cs typeface="Avenir"/>
                <a:sym typeface="Avenir"/>
              </a:rPr>
              <a:t>Used heuristic search to mimic human problem-solving</a:t>
            </a:r>
            <a:endParaRPr>
              <a:latin typeface="Avenir"/>
              <a:ea typeface="Avenir"/>
              <a:cs typeface="Avenir"/>
              <a:sym typeface="Avenir"/>
            </a:endParaRPr>
          </a:p>
          <a:p>
            <a:pPr indent="-1651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Program ran on the JOHNNIAC computer at the RAND Corporation</a:t>
            </a:r>
            <a:endParaRPr>
              <a:latin typeface="Avenir"/>
              <a:ea typeface="Avenir"/>
              <a:cs typeface="Avenir"/>
              <a:sym typeface="Avenir"/>
            </a:endParaRPr>
          </a:p>
        </p:txBody>
      </p:sp>
      <p:sp>
        <p:nvSpPr>
          <p:cNvPr id="305" name="Google Shape;305;g3653a3ccbe7_0_37"/>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06" name="Google Shape;306;g3653a3ccbe7_0_37"/>
          <p:cNvPicPr preferRelativeResize="0"/>
          <p:nvPr/>
        </p:nvPicPr>
        <p:blipFill rotWithShape="1">
          <a:blip r:embed="rId3">
            <a:alphaModFix/>
          </a:blip>
          <a:srcRect b="0" l="0" r="0" t="0"/>
          <a:stretch/>
        </p:blipFill>
        <p:spPr>
          <a:xfrm>
            <a:off x="1203775" y="522175"/>
            <a:ext cx="1326900" cy="1158300"/>
          </a:xfrm>
          <a:prstGeom prst="ellipse">
            <a:avLst/>
          </a:prstGeom>
          <a:noFill/>
          <a:ln>
            <a:noFill/>
          </a:ln>
        </p:spPr>
      </p:pic>
      <p:pic>
        <p:nvPicPr>
          <p:cNvPr id="307" name="Google Shape;307;g3653a3ccbe7_0_37"/>
          <p:cNvPicPr preferRelativeResize="0"/>
          <p:nvPr/>
        </p:nvPicPr>
        <p:blipFill rotWithShape="1">
          <a:blip r:embed="rId4">
            <a:alphaModFix/>
          </a:blip>
          <a:srcRect b="0" l="0" r="0" t="0"/>
          <a:stretch/>
        </p:blipFill>
        <p:spPr>
          <a:xfrm>
            <a:off x="8020750" y="1680475"/>
            <a:ext cx="3497100" cy="4658400"/>
          </a:xfrm>
          <a:prstGeom prst="roundRect">
            <a:avLst>
              <a:gd fmla="val 16667" name="adj"/>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2" name="Shape 312"/>
        <p:cNvGrpSpPr/>
        <p:nvPr/>
      </p:nvGrpSpPr>
      <p:grpSpPr>
        <a:xfrm>
          <a:off x="0" y="0"/>
          <a:ext cx="0" cy="0"/>
          <a:chOff x="0" y="0"/>
          <a:chExt cx="0" cy="0"/>
        </a:xfrm>
      </p:grpSpPr>
      <p:sp>
        <p:nvSpPr>
          <p:cNvPr id="313" name="Google Shape;313;g3653a3ccbe7_0_132"/>
          <p:cNvSpPr txBox="1"/>
          <p:nvPr>
            <p:ph type="title"/>
          </p:nvPr>
        </p:nvSpPr>
        <p:spPr>
          <a:xfrm>
            <a:off x="2794587" y="43847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Early AI Conferences</a:t>
            </a:r>
            <a:endParaRPr/>
          </a:p>
        </p:txBody>
      </p:sp>
      <p:sp>
        <p:nvSpPr>
          <p:cNvPr id="314" name="Google Shape;314;g3653a3ccbe7_0_132"/>
          <p:cNvSpPr txBox="1"/>
          <p:nvPr>
            <p:ph idx="1" type="body"/>
          </p:nvPr>
        </p:nvSpPr>
        <p:spPr>
          <a:xfrm>
            <a:off x="453125" y="1764175"/>
            <a:ext cx="7275900" cy="4897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SzPts val="2800"/>
              <a:buChar char="•"/>
            </a:pPr>
            <a:r>
              <a:rPr lang="en-US">
                <a:latin typeface="Avenir"/>
                <a:ea typeface="Avenir"/>
                <a:cs typeface="Avenir"/>
                <a:sym typeface="Avenir"/>
              </a:rPr>
              <a:t>Macy Conferences 1946 - 1953</a:t>
            </a:r>
            <a:endParaRPr>
              <a:latin typeface="Avenir"/>
              <a:ea typeface="Avenir"/>
              <a:cs typeface="Avenir"/>
              <a:sym typeface="Avenir"/>
            </a:endParaRPr>
          </a:p>
          <a:p>
            <a:pPr indent="0" lvl="0" marL="0" marR="0" rtl="0" algn="l">
              <a:lnSpc>
                <a:spcPct val="100000"/>
              </a:lnSpc>
              <a:spcBef>
                <a:spcPts val="0"/>
              </a:spcBef>
              <a:spcAft>
                <a:spcPts val="0"/>
              </a:spcAft>
              <a:buSzPts val="1800"/>
              <a:buNone/>
            </a:pPr>
            <a:r>
              <a:t/>
            </a:r>
            <a:endParaRPr sz="2800">
              <a:latin typeface="Avenir"/>
              <a:ea typeface="Avenir"/>
              <a:cs typeface="Avenir"/>
              <a:sym typeface="Avenir"/>
            </a:endParaRPr>
          </a:p>
          <a:p>
            <a:pPr indent="-228600" lvl="0" marL="228600" marR="0" rtl="0" algn="l">
              <a:lnSpc>
                <a:spcPct val="100000"/>
              </a:lnSpc>
              <a:spcBef>
                <a:spcPts val="0"/>
              </a:spcBef>
              <a:spcAft>
                <a:spcPts val="0"/>
              </a:spcAft>
              <a:buSzPts val="2800"/>
              <a:buChar char="•"/>
            </a:pPr>
            <a:r>
              <a:rPr lang="en-US">
                <a:latin typeface="Avenir"/>
                <a:ea typeface="Avenir"/>
                <a:cs typeface="Avenir"/>
                <a:sym typeface="Avenir"/>
              </a:rPr>
              <a:t>Paris Conference 1951</a:t>
            </a:r>
            <a:endParaRPr>
              <a:latin typeface="Avenir"/>
              <a:ea typeface="Avenir"/>
              <a:cs typeface="Avenir"/>
              <a:sym typeface="Avenir"/>
            </a:endParaRPr>
          </a:p>
          <a:p>
            <a:pPr indent="0" lvl="0" marL="228600" marR="0" rtl="0" algn="l">
              <a:lnSpc>
                <a:spcPct val="100000"/>
              </a:lnSpc>
              <a:spcBef>
                <a:spcPts val="0"/>
              </a:spcBef>
              <a:spcAft>
                <a:spcPts val="0"/>
              </a:spcAft>
              <a:buSzPts val="1800"/>
              <a:buNone/>
            </a:pPr>
            <a:r>
              <a:t/>
            </a:r>
            <a:endParaRPr>
              <a:latin typeface="Avenir"/>
              <a:ea typeface="Avenir"/>
              <a:cs typeface="Avenir"/>
              <a:sym typeface="Avenir"/>
            </a:endParaRPr>
          </a:p>
          <a:p>
            <a:pPr indent="-1651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Ratio Club 1949 - 1958</a:t>
            </a:r>
            <a:endParaRPr>
              <a:latin typeface="Avenir"/>
              <a:ea typeface="Avenir"/>
              <a:cs typeface="Avenir"/>
              <a:sym typeface="Avenir"/>
            </a:endParaRPr>
          </a:p>
          <a:p>
            <a:pPr indent="0" lvl="0" marL="228600" marR="0" rtl="0" algn="l">
              <a:lnSpc>
                <a:spcPct val="100000"/>
              </a:lnSpc>
              <a:spcBef>
                <a:spcPts val="0"/>
              </a:spcBef>
              <a:spcAft>
                <a:spcPts val="0"/>
              </a:spcAft>
              <a:buSzPts val="1800"/>
              <a:buNone/>
            </a:pPr>
            <a:r>
              <a:t/>
            </a:r>
            <a:endParaRPr>
              <a:latin typeface="Avenir"/>
              <a:ea typeface="Avenir"/>
              <a:cs typeface="Avenir"/>
              <a:sym typeface="Avenir"/>
            </a:endParaRPr>
          </a:p>
          <a:p>
            <a:pPr indent="-1651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Dartmouth 1956</a:t>
            </a:r>
            <a:endParaRPr>
              <a:latin typeface="Avenir"/>
              <a:ea typeface="Avenir"/>
              <a:cs typeface="Avenir"/>
              <a:sym typeface="Avenir"/>
            </a:endParaRPr>
          </a:p>
          <a:p>
            <a:pPr indent="0" lvl="0" marL="0" marR="0" rtl="0" algn="l">
              <a:lnSpc>
                <a:spcPct val="100000"/>
              </a:lnSpc>
              <a:spcBef>
                <a:spcPts val="0"/>
              </a:spcBef>
              <a:spcAft>
                <a:spcPts val="0"/>
              </a:spcAft>
              <a:buSzPts val="1800"/>
              <a:buNone/>
            </a:pPr>
            <a:r>
              <a:rPr lang="en-US">
                <a:latin typeface="Avenir"/>
                <a:ea typeface="Avenir"/>
                <a:cs typeface="Avenir"/>
                <a:sym typeface="Avenir"/>
              </a:rPr>
              <a:t> </a:t>
            </a:r>
            <a:endParaRPr>
              <a:latin typeface="Avenir"/>
              <a:ea typeface="Avenir"/>
              <a:cs typeface="Avenir"/>
              <a:sym typeface="Avenir"/>
            </a:endParaRPr>
          </a:p>
          <a:p>
            <a:pPr indent="0" lvl="0" marL="0" marR="0" rtl="0" algn="l">
              <a:lnSpc>
                <a:spcPct val="100000"/>
              </a:lnSpc>
              <a:spcBef>
                <a:spcPts val="0"/>
              </a:spcBef>
              <a:spcAft>
                <a:spcPts val="0"/>
              </a:spcAft>
              <a:buSzPts val="1800"/>
              <a:buNone/>
            </a:pPr>
            <a:r>
              <a:t/>
            </a:r>
            <a:endParaRPr>
              <a:latin typeface="Avenir"/>
              <a:ea typeface="Avenir"/>
              <a:cs typeface="Avenir"/>
              <a:sym typeface="Avenir"/>
            </a:endParaRPr>
          </a:p>
        </p:txBody>
      </p:sp>
      <p:sp>
        <p:nvSpPr>
          <p:cNvPr id="315" name="Google Shape;315;g3653a3ccbe7_0_132"/>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0" name="Shape 320"/>
        <p:cNvGrpSpPr/>
        <p:nvPr/>
      </p:nvGrpSpPr>
      <p:grpSpPr>
        <a:xfrm>
          <a:off x="0" y="0"/>
          <a:ext cx="0" cy="0"/>
          <a:chOff x="0" y="0"/>
          <a:chExt cx="0" cy="0"/>
        </a:xfrm>
      </p:grpSpPr>
      <p:sp>
        <p:nvSpPr>
          <p:cNvPr id="321" name="Google Shape;321;g38c46c6aac1_0_0"/>
          <p:cNvSpPr txBox="1"/>
          <p:nvPr>
            <p:ph type="title"/>
          </p:nvPr>
        </p:nvSpPr>
        <p:spPr>
          <a:xfrm>
            <a:off x="2794587" y="43847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Early Cybernetics Conferences</a:t>
            </a:r>
            <a:endParaRPr/>
          </a:p>
        </p:txBody>
      </p:sp>
      <p:sp>
        <p:nvSpPr>
          <p:cNvPr id="322" name="Google Shape;322;g38c46c6aac1_0_0"/>
          <p:cNvSpPr txBox="1"/>
          <p:nvPr>
            <p:ph idx="1" type="body"/>
          </p:nvPr>
        </p:nvSpPr>
        <p:spPr>
          <a:xfrm>
            <a:off x="453125" y="1764175"/>
            <a:ext cx="7275900" cy="4897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SzPts val="2800"/>
              <a:buChar char="•"/>
            </a:pPr>
            <a:r>
              <a:rPr lang="en-US">
                <a:latin typeface="Avenir"/>
                <a:ea typeface="Avenir"/>
                <a:cs typeface="Avenir"/>
                <a:sym typeface="Avenir"/>
              </a:rPr>
              <a:t>Macy Conferences 1946-1953</a:t>
            </a:r>
            <a:endParaRPr>
              <a:latin typeface="Avenir"/>
              <a:ea typeface="Avenir"/>
              <a:cs typeface="Avenir"/>
              <a:sym typeface="Avenir"/>
            </a:endParaRPr>
          </a:p>
          <a:p>
            <a:pPr indent="-292100" lvl="1" marL="685800" marR="0" rtl="0" algn="l">
              <a:lnSpc>
                <a:spcPct val="100000"/>
              </a:lnSpc>
              <a:spcBef>
                <a:spcPts val="0"/>
              </a:spcBef>
              <a:spcAft>
                <a:spcPts val="0"/>
              </a:spcAft>
              <a:buSzPts val="2800"/>
              <a:buChar char="•"/>
            </a:pPr>
            <a:r>
              <a:rPr lang="en-US" sz="2800">
                <a:latin typeface="Avenir"/>
                <a:ea typeface="Avenir"/>
                <a:cs typeface="Avenir"/>
                <a:sym typeface="Avenir"/>
              </a:rPr>
              <a:t>Series of 10 conferences held mostly in New York City</a:t>
            </a:r>
            <a:endParaRPr sz="2800">
              <a:latin typeface="Avenir"/>
              <a:ea typeface="Avenir"/>
              <a:cs typeface="Avenir"/>
              <a:sym typeface="Avenir"/>
            </a:endParaRPr>
          </a:p>
          <a:p>
            <a:pPr indent="-292100" lvl="1" marL="685800" marR="0" rtl="0" algn="l">
              <a:lnSpc>
                <a:spcPct val="100000"/>
              </a:lnSpc>
              <a:spcBef>
                <a:spcPts val="0"/>
              </a:spcBef>
              <a:spcAft>
                <a:spcPts val="0"/>
              </a:spcAft>
              <a:buSzPts val="2800"/>
              <a:buChar char="•"/>
            </a:pPr>
            <a:r>
              <a:rPr lang="en-US" sz="2800">
                <a:latin typeface="Avenir"/>
                <a:ea typeface="Avenir"/>
                <a:cs typeface="Avenir"/>
                <a:sym typeface="Avenir"/>
              </a:rPr>
              <a:t>Goal: foundations for a general science of the workings of the human mind</a:t>
            </a:r>
            <a:endParaRPr sz="2800">
              <a:latin typeface="Avenir"/>
              <a:ea typeface="Avenir"/>
              <a:cs typeface="Avenir"/>
              <a:sym typeface="Avenir"/>
            </a:endParaRPr>
          </a:p>
          <a:p>
            <a:pPr indent="-228600" lvl="0" marL="228600" marR="0" rtl="0" algn="l">
              <a:lnSpc>
                <a:spcPct val="100000"/>
              </a:lnSpc>
              <a:spcBef>
                <a:spcPts val="0"/>
              </a:spcBef>
              <a:spcAft>
                <a:spcPts val="0"/>
              </a:spcAft>
              <a:buSzPts val="2800"/>
              <a:buChar char="•"/>
            </a:pPr>
            <a:r>
              <a:rPr lang="en-US">
                <a:latin typeface="Avenir"/>
                <a:ea typeface="Avenir"/>
                <a:cs typeface="Avenir"/>
                <a:sym typeface="Avenir"/>
              </a:rPr>
              <a:t>Paris Conference 1951</a:t>
            </a:r>
            <a:endParaRPr>
              <a:latin typeface="Avenir"/>
              <a:ea typeface="Avenir"/>
              <a:cs typeface="Avenir"/>
              <a:sym typeface="Avenir"/>
            </a:endParaRPr>
          </a:p>
          <a:p>
            <a:pPr indent="-292100" lvl="1" marL="685800" marR="0" rtl="0" algn="l">
              <a:lnSpc>
                <a:spcPct val="100000"/>
              </a:lnSpc>
              <a:spcBef>
                <a:spcPts val="0"/>
              </a:spcBef>
              <a:spcAft>
                <a:spcPts val="0"/>
              </a:spcAft>
              <a:buSzPts val="2800"/>
              <a:buChar char="•"/>
            </a:pPr>
            <a:r>
              <a:rPr lang="en-US" sz="2800">
                <a:latin typeface="Avenir"/>
                <a:ea typeface="Avenir"/>
                <a:cs typeface="Avenir"/>
                <a:sym typeface="Avenir"/>
              </a:rPr>
              <a:t>Large Calculating Machines</a:t>
            </a:r>
            <a:endParaRPr sz="2800">
              <a:latin typeface="Avenir"/>
              <a:ea typeface="Avenir"/>
              <a:cs typeface="Avenir"/>
              <a:sym typeface="Avenir"/>
            </a:endParaRPr>
          </a:p>
          <a:p>
            <a:pPr indent="-292100" lvl="1" marL="685800" marR="0" rtl="0" algn="l">
              <a:lnSpc>
                <a:spcPct val="100000"/>
              </a:lnSpc>
              <a:spcBef>
                <a:spcPts val="0"/>
              </a:spcBef>
              <a:spcAft>
                <a:spcPts val="0"/>
              </a:spcAft>
              <a:buSzPts val="2800"/>
              <a:buChar char="•"/>
            </a:pPr>
            <a:r>
              <a:rPr lang="en-US" sz="2800">
                <a:latin typeface="Avenir"/>
                <a:ea typeface="Avenir"/>
                <a:cs typeface="Avenir"/>
                <a:sym typeface="Avenir"/>
              </a:rPr>
              <a:t>Mathematics and Applied Science Relevant to Large Machines</a:t>
            </a:r>
            <a:endParaRPr sz="2800">
              <a:latin typeface="Avenir"/>
              <a:ea typeface="Avenir"/>
              <a:cs typeface="Avenir"/>
              <a:sym typeface="Avenir"/>
            </a:endParaRPr>
          </a:p>
          <a:p>
            <a:pPr indent="-292100" lvl="1" marL="685800" marR="0" rtl="0" algn="l">
              <a:lnSpc>
                <a:spcPct val="100000"/>
              </a:lnSpc>
              <a:spcBef>
                <a:spcPts val="0"/>
              </a:spcBef>
              <a:spcAft>
                <a:spcPts val="0"/>
              </a:spcAft>
              <a:buSzPts val="2800"/>
              <a:buChar char="•"/>
            </a:pPr>
            <a:r>
              <a:rPr lang="en-US" sz="2800">
                <a:latin typeface="Avenir"/>
                <a:ea typeface="Avenir"/>
                <a:cs typeface="Avenir"/>
                <a:sym typeface="Avenir"/>
              </a:rPr>
              <a:t>Large Machines, Logic, and the Physiology of the Nervous Syste</a:t>
            </a:r>
            <a:r>
              <a:rPr lang="en-US">
                <a:latin typeface="Avenir"/>
                <a:ea typeface="Avenir"/>
                <a:cs typeface="Avenir"/>
                <a:sym typeface="Avenir"/>
              </a:rPr>
              <a:t>m</a:t>
            </a:r>
            <a:endParaRPr>
              <a:latin typeface="Avenir"/>
              <a:ea typeface="Avenir"/>
              <a:cs typeface="Avenir"/>
              <a:sym typeface="Avenir"/>
            </a:endParaRPr>
          </a:p>
          <a:p>
            <a:pPr indent="0" lvl="0" marL="0" marR="0" rtl="0" algn="l">
              <a:lnSpc>
                <a:spcPct val="100000"/>
              </a:lnSpc>
              <a:spcBef>
                <a:spcPts val="0"/>
              </a:spcBef>
              <a:spcAft>
                <a:spcPts val="0"/>
              </a:spcAft>
              <a:buSzPts val="1800"/>
              <a:buNone/>
            </a:pPr>
            <a:r>
              <a:t/>
            </a:r>
            <a:endParaRPr>
              <a:latin typeface="Avenir"/>
              <a:ea typeface="Avenir"/>
              <a:cs typeface="Avenir"/>
              <a:sym typeface="Avenir"/>
            </a:endParaRPr>
          </a:p>
        </p:txBody>
      </p:sp>
      <p:sp>
        <p:nvSpPr>
          <p:cNvPr id="323" name="Google Shape;323;g38c46c6aac1_0_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24" name="Google Shape;324;g38c46c6aac1_0_0"/>
          <p:cNvPicPr preferRelativeResize="0"/>
          <p:nvPr/>
        </p:nvPicPr>
        <p:blipFill rotWithShape="1">
          <a:blip r:embed="rId3">
            <a:alphaModFix/>
          </a:blip>
          <a:srcRect b="0" l="0" r="0" t="0"/>
          <a:stretch/>
        </p:blipFill>
        <p:spPr>
          <a:xfrm>
            <a:off x="7676525" y="1579125"/>
            <a:ext cx="4158300" cy="2340600"/>
          </a:xfrm>
          <a:prstGeom prst="roundRect">
            <a:avLst>
              <a:gd fmla="val 16667" name="adj"/>
            </a:avLst>
          </a:prstGeom>
          <a:noFill/>
          <a:ln>
            <a:noFill/>
          </a:ln>
        </p:spPr>
      </p:pic>
      <p:pic>
        <p:nvPicPr>
          <p:cNvPr id="325" name="Google Shape;325;g38c46c6aac1_0_0"/>
          <p:cNvPicPr preferRelativeResize="0"/>
          <p:nvPr/>
        </p:nvPicPr>
        <p:blipFill rotWithShape="1">
          <a:blip r:embed="rId4">
            <a:alphaModFix/>
          </a:blip>
          <a:srcRect b="0" l="0" r="0" t="0"/>
          <a:stretch/>
        </p:blipFill>
        <p:spPr>
          <a:xfrm>
            <a:off x="7676525" y="3955977"/>
            <a:ext cx="4158300" cy="2499600"/>
          </a:xfrm>
          <a:prstGeom prst="roundRect">
            <a:avLst>
              <a:gd fmla="val 16667" name="adj"/>
            </a:avLst>
          </a:prstGeom>
          <a:noFill/>
          <a:ln>
            <a:noFill/>
          </a:ln>
        </p:spPr>
      </p:pic>
      <p:pic>
        <p:nvPicPr>
          <p:cNvPr id="326" name="Google Shape;326;g38c46c6aac1_0_0"/>
          <p:cNvPicPr preferRelativeResize="0"/>
          <p:nvPr/>
        </p:nvPicPr>
        <p:blipFill rotWithShape="1">
          <a:blip r:embed="rId5">
            <a:alphaModFix/>
          </a:blip>
          <a:srcRect b="0" l="0" r="0" t="0"/>
          <a:stretch/>
        </p:blipFill>
        <p:spPr>
          <a:xfrm>
            <a:off x="1142274" y="538675"/>
            <a:ext cx="1316400" cy="12255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1" name="Shape 331"/>
        <p:cNvGrpSpPr/>
        <p:nvPr/>
      </p:nvGrpSpPr>
      <p:grpSpPr>
        <a:xfrm>
          <a:off x="0" y="0"/>
          <a:ext cx="0" cy="0"/>
          <a:chOff x="0" y="0"/>
          <a:chExt cx="0" cy="0"/>
        </a:xfrm>
      </p:grpSpPr>
      <p:sp>
        <p:nvSpPr>
          <p:cNvPr id="332" name="Google Shape;332;g37efa4694d5_0_0"/>
          <p:cNvSpPr txBox="1"/>
          <p:nvPr>
            <p:ph type="title"/>
          </p:nvPr>
        </p:nvSpPr>
        <p:spPr>
          <a:xfrm>
            <a:off x="3585750" y="438475"/>
            <a:ext cx="6962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Ratio Club 1949 - 1958</a:t>
            </a:r>
            <a:endParaRPr/>
          </a:p>
        </p:txBody>
      </p:sp>
      <p:sp>
        <p:nvSpPr>
          <p:cNvPr id="333" name="Google Shape;333;g37efa4694d5_0_0"/>
          <p:cNvSpPr txBox="1"/>
          <p:nvPr>
            <p:ph idx="1" type="body"/>
          </p:nvPr>
        </p:nvSpPr>
        <p:spPr>
          <a:xfrm>
            <a:off x="453125" y="1764175"/>
            <a:ext cx="6962700" cy="4897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SzPts val="2800"/>
              <a:buChar char="•"/>
            </a:pPr>
            <a:r>
              <a:rPr lang="en-US">
                <a:latin typeface="Avenir"/>
                <a:ea typeface="Avenir"/>
                <a:cs typeface="Avenir"/>
                <a:sym typeface="Avenir"/>
              </a:rPr>
              <a:t>British dining club </a:t>
            </a:r>
            <a:endParaRPr>
              <a:latin typeface="Avenir"/>
              <a:ea typeface="Avenir"/>
              <a:cs typeface="Avenir"/>
              <a:sym typeface="Avenir"/>
            </a:endParaRPr>
          </a:p>
          <a:p>
            <a:pPr indent="-292100" lvl="1" marL="685800" marR="0" rtl="0" algn="l">
              <a:lnSpc>
                <a:spcPct val="100000"/>
              </a:lnSpc>
              <a:spcBef>
                <a:spcPts val="0"/>
              </a:spcBef>
              <a:spcAft>
                <a:spcPts val="0"/>
              </a:spcAft>
              <a:buSzPts val="2800"/>
              <a:buChar char="•"/>
            </a:pPr>
            <a:r>
              <a:rPr lang="en-US">
                <a:latin typeface="Avenir"/>
                <a:ea typeface="Avenir"/>
                <a:cs typeface="Avenir"/>
                <a:sym typeface="Avenir"/>
              </a:rPr>
              <a:t>Young psychiatrists, psychologists, physiologists, mathematicians and engineers </a:t>
            </a:r>
            <a:endParaRPr>
              <a:latin typeface="Avenir"/>
              <a:ea typeface="Avenir"/>
              <a:cs typeface="Avenir"/>
              <a:sym typeface="Avenir"/>
            </a:endParaRPr>
          </a:p>
          <a:p>
            <a:pPr indent="-292100" lvl="1" marL="685800" marR="0" rtl="0" algn="l">
              <a:lnSpc>
                <a:spcPct val="100000"/>
              </a:lnSpc>
              <a:spcBef>
                <a:spcPts val="0"/>
              </a:spcBef>
              <a:spcAft>
                <a:spcPts val="0"/>
              </a:spcAft>
              <a:buSzPts val="2800"/>
              <a:buChar char="•"/>
            </a:pPr>
            <a:r>
              <a:rPr lang="en-US">
                <a:latin typeface="Avenir"/>
                <a:ea typeface="Avenir"/>
                <a:cs typeface="Avenir"/>
                <a:sym typeface="Avenir"/>
              </a:rPr>
              <a:t>Discuss issues in cybernetics.</a:t>
            </a:r>
            <a:endParaRPr>
              <a:latin typeface="Avenir"/>
              <a:ea typeface="Avenir"/>
              <a:cs typeface="Avenir"/>
              <a:sym typeface="Avenir"/>
            </a:endParaRPr>
          </a:p>
          <a:p>
            <a:pPr indent="-228600" lvl="0" marL="228600" rtl="0" algn="l">
              <a:lnSpc>
                <a:spcPct val="100000"/>
              </a:lnSpc>
              <a:spcBef>
                <a:spcPts val="0"/>
              </a:spcBef>
              <a:spcAft>
                <a:spcPts val="0"/>
              </a:spcAft>
              <a:buSzPts val="1800"/>
              <a:buFont typeface="Avenir"/>
              <a:buChar char="•"/>
            </a:pPr>
            <a:r>
              <a:rPr lang="en-US">
                <a:latin typeface="Avenir"/>
                <a:ea typeface="Avenir"/>
                <a:cs typeface="Avenir"/>
                <a:sym typeface="Avenir"/>
              </a:rPr>
              <a:t>McCulloch gave the first lecture.</a:t>
            </a:r>
            <a:endParaRPr>
              <a:latin typeface="Avenir"/>
              <a:ea typeface="Avenir"/>
              <a:cs typeface="Avenir"/>
              <a:sym typeface="Avenir"/>
            </a:endParaRPr>
          </a:p>
          <a:p>
            <a:pPr indent="-228600" lvl="0" marL="228600" rtl="0" algn="l">
              <a:lnSpc>
                <a:spcPct val="100000"/>
              </a:lnSpc>
              <a:spcBef>
                <a:spcPts val="0"/>
              </a:spcBef>
              <a:spcAft>
                <a:spcPts val="0"/>
              </a:spcAft>
              <a:buSzPts val="1800"/>
              <a:buFont typeface="Avenir"/>
              <a:buChar char="•"/>
            </a:pPr>
            <a:r>
              <a:rPr lang="en-US">
                <a:latin typeface="Avenir"/>
                <a:ea typeface="Avenir"/>
                <a:cs typeface="Avenir"/>
                <a:sym typeface="Avenir"/>
              </a:rPr>
              <a:t>Turing presented two lectures on his famous papers.</a:t>
            </a:r>
            <a:endParaRPr>
              <a:latin typeface="Avenir"/>
              <a:ea typeface="Avenir"/>
              <a:cs typeface="Avenir"/>
              <a:sym typeface="Avenir"/>
            </a:endParaRPr>
          </a:p>
          <a:p>
            <a:pPr indent="-228600" lvl="0" marL="228600" rtl="0" algn="l">
              <a:lnSpc>
                <a:spcPct val="100000"/>
              </a:lnSpc>
              <a:spcBef>
                <a:spcPts val="0"/>
              </a:spcBef>
              <a:spcAft>
                <a:spcPts val="0"/>
              </a:spcAft>
              <a:buSzPts val="1800"/>
              <a:buFont typeface="Avenir"/>
              <a:buChar char="•"/>
            </a:pPr>
            <a:r>
              <a:rPr lang="en-US">
                <a:latin typeface="Avenir"/>
                <a:ea typeface="Avenir"/>
                <a:cs typeface="Avenir"/>
                <a:sym typeface="Avenir"/>
              </a:rPr>
              <a:t>UK challenge to Wiener conferences</a:t>
            </a:r>
            <a:endParaRPr>
              <a:latin typeface="Avenir"/>
              <a:ea typeface="Avenir"/>
              <a:cs typeface="Avenir"/>
              <a:sym typeface="Avenir"/>
            </a:endParaRPr>
          </a:p>
        </p:txBody>
      </p:sp>
      <p:sp>
        <p:nvSpPr>
          <p:cNvPr id="334" name="Google Shape;334;g37efa4694d5_0_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35" name="Google Shape;335;g37efa4694d5_0_0"/>
          <p:cNvPicPr preferRelativeResize="0"/>
          <p:nvPr/>
        </p:nvPicPr>
        <p:blipFill rotWithShape="1">
          <a:blip r:embed="rId3">
            <a:alphaModFix/>
          </a:blip>
          <a:srcRect b="7566" l="3436" r="2920" t="4132"/>
          <a:stretch/>
        </p:blipFill>
        <p:spPr>
          <a:xfrm>
            <a:off x="7416700" y="2407150"/>
            <a:ext cx="4593300" cy="33831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336" name="Google Shape;336;g37efa4694d5_0_0"/>
          <p:cNvPicPr preferRelativeResize="0"/>
          <p:nvPr/>
        </p:nvPicPr>
        <p:blipFill rotWithShape="1">
          <a:blip r:embed="rId4">
            <a:alphaModFix/>
          </a:blip>
          <a:srcRect b="0" l="0" r="0" t="0"/>
          <a:stretch/>
        </p:blipFill>
        <p:spPr>
          <a:xfrm>
            <a:off x="907575" y="438475"/>
            <a:ext cx="1445400" cy="1325700"/>
          </a:xfrm>
          <a:prstGeom prst="ellipse">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1" name="Shape 341"/>
        <p:cNvGrpSpPr/>
        <p:nvPr/>
      </p:nvGrpSpPr>
      <p:grpSpPr>
        <a:xfrm>
          <a:off x="0" y="0"/>
          <a:ext cx="0" cy="0"/>
          <a:chOff x="0" y="0"/>
          <a:chExt cx="0" cy="0"/>
        </a:xfrm>
      </p:grpSpPr>
      <p:sp>
        <p:nvSpPr>
          <p:cNvPr id="342" name="Google Shape;342;g3653a3ccbe7_0_123"/>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Dartmouth Workshop– 1956</a:t>
            </a:r>
            <a:endParaRPr/>
          </a:p>
        </p:txBody>
      </p:sp>
      <p:pic>
        <p:nvPicPr>
          <p:cNvPr id="343" name="Google Shape;343;g3653a3ccbe7_0_123"/>
          <p:cNvPicPr preferRelativeResize="0"/>
          <p:nvPr/>
        </p:nvPicPr>
        <p:blipFill rotWithShape="1">
          <a:blip r:embed="rId3">
            <a:alphaModFix/>
          </a:blip>
          <a:srcRect b="0" l="12911" r="29622" t="0"/>
          <a:stretch/>
        </p:blipFill>
        <p:spPr>
          <a:xfrm>
            <a:off x="8127925" y="1587675"/>
            <a:ext cx="3859500" cy="46626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344" name="Google Shape;344;g3653a3ccbe7_0_123"/>
          <p:cNvPicPr preferRelativeResize="0"/>
          <p:nvPr/>
        </p:nvPicPr>
        <p:blipFill rotWithShape="1">
          <a:blip r:embed="rId4">
            <a:alphaModFix/>
          </a:blip>
          <a:srcRect b="0" l="0" r="0" t="0"/>
          <a:stretch/>
        </p:blipFill>
        <p:spPr>
          <a:xfrm>
            <a:off x="828250" y="468137"/>
            <a:ext cx="1992075" cy="1119550"/>
          </a:xfrm>
          <a:prstGeom prst="rect">
            <a:avLst/>
          </a:prstGeom>
          <a:noFill/>
          <a:ln>
            <a:noFill/>
          </a:ln>
        </p:spPr>
      </p:pic>
      <p:sp>
        <p:nvSpPr>
          <p:cNvPr id="345" name="Google Shape;345;g3653a3ccbe7_0_123"/>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46" name="Google Shape;346;g3653a3ccbe7_0_123" title="Screenshot from 2025-08-16 16-09-02.png"/>
          <p:cNvPicPr preferRelativeResize="0"/>
          <p:nvPr/>
        </p:nvPicPr>
        <p:blipFill rotWithShape="1">
          <a:blip r:embed="rId5">
            <a:alphaModFix/>
          </a:blip>
          <a:srcRect b="0" l="0" r="0" t="0"/>
          <a:stretch/>
        </p:blipFill>
        <p:spPr>
          <a:xfrm>
            <a:off x="716237" y="1736175"/>
            <a:ext cx="6983850" cy="51811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1" name="Shape 351"/>
        <p:cNvGrpSpPr/>
        <p:nvPr/>
      </p:nvGrpSpPr>
      <p:grpSpPr>
        <a:xfrm>
          <a:off x="0" y="0"/>
          <a:ext cx="0" cy="0"/>
          <a:chOff x="0" y="0"/>
          <a:chExt cx="0" cy="0"/>
        </a:xfrm>
      </p:grpSpPr>
      <p:sp>
        <p:nvSpPr>
          <p:cNvPr id="352" name="Google Shape;352;g3654eeb6de3_1_8"/>
          <p:cNvSpPr txBox="1"/>
          <p:nvPr>
            <p:ph type="ctrTitle"/>
          </p:nvPr>
        </p:nvSpPr>
        <p:spPr>
          <a:xfrm>
            <a:off x="598044" y="542600"/>
            <a:ext cx="10995900" cy="899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en-US">
                <a:latin typeface="Avenir"/>
                <a:ea typeface="Avenir"/>
                <a:cs typeface="Avenir"/>
                <a:sym typeface="Avenir"/>
              </a:rPr>
              <a:t>Trends in AI</a:t>
            </a:r>
            <a:endParaRPr/>
          </a:p>
        </p:txBody>
      </p:sp>
      <p:sp>
        <p:nvSpPr>
          <p:cNvPr id="353" name="Google Shape;353;g3654eeb6de3_1_8"/>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4" name="Google Shape;354;g3654eeb6de3_1_8"/>
          <p:cNvSpPr txBox="1"/>
          <p:nvPr/>
        </p:nvSpPr>
        <p:spPr>
          <a:xfrm>
            <a:off x="4081050" y="2393400"/>
            <a:ext cx="7272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355" name="Google Shape;355;g3654eeb6de3_1_8"/>
          <p:cNvSpPr txBox="1"/>
          <p:nvPr>
            <p:ph idx="4294967295" type="body"/>
          </p:nvPr>
        </p:nvSpPr>
        <p:spPr>
          <a:xfrm>
            <a:off x="465375" y="2393400"/>
            <a:ext cx="3615600" cy="4329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1000"/>
              </a:spcBef>
              <a:spcAft>
                <a:spcPts val="0"/>
              </a:spcAft>
              <a:buSzPts val="2800"/>
              <a:buFont typeface="Avenir"/>
              <a:buChar char="●"/>
            </a:pPr>
            <a:r>
              <a:rPr lang="en-US">
                <a:latin typeface="Avenir"/>
                <a:ea typeface="Avenir"/>
                <a:cs typeface="Avenir"/>
                <a:sym typeface="Avenir"/>
              </a:rPr>
              <a:t>AI in Games</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in Mathematics</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in Language</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Architecture</a:t>
            </a:r>
            <a:endParaRPr>
              <a:latin typeface="Avenir"/>
              <a:ea typeface="Avenir"/>
              <a:cs typeface="Avenir"/>
              <a:sym typeface="Avenir"/>
            </a:endParaRPr>
          </a:p>
        </p:txBody>
      </p:sp>
      <p:sp>
        <p:nvSpPr>
          <p:cNvPr id="356" name="Google Shape;356;g3654eeb6de3_1_8"/>
          <p:cNvSpPr/>
          <p:nvPr/>
        </p:nvSpPr>
        <p:spPr>
          <a:xfrm>
            <a:off x="9760904" y="3960099"/>
            <a:ext cx="2143500" cy="18990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7" name="Google Shape;357;g3654eeb6de3_1_8"/>
          <p:cNvSpPr/>
          <p:nvPr/>
        </p:nvSpPr>
        <p:spPr>
          <a:xfrm>
            <a:off x="7767850" y="1751688"/>
            <a:ext cx="2099100" cy="1899000"/>
          </a:xfrm>
          <a:prstGeom prst="ellipse">
            <a:avLst/>
          </a:prstGeom>
          <a:blipFill rotWithShape="1">
            <a:blip r:embed="rId4">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8" name="Google Shape;358;g3654eeb6de3_1_8"/>
          <p:cNvSpPr/>
          <p:nvPr/>
        </p:nvSpPr>
        <p:spPr>
          <a:xfrm>
            <a:off x="3831130" y="1751698"/>
            <a:ext cx="2099100" cy="1899000"/>
          </a:xfrm>
          <a:prstGeom prst="ellipse">
            <a:avLst/>
          </a:prstGeom>
          <a:blipFill rotWithShape="1">
            <a:blip r:embed="rId5">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59" name="Google Shape;359;g3654eeb6de3_1_8"/>
          <p:cNvPicPr preferRelativeResize="0"/>
          <p:nvPr/>
        </p:nvPicPr>
        <p:blipFill rotWithShape="1">
          <a:blip r:embed="rId6">
            <a:alphaModFix/>
          </a:blip>
          <a:srcRect b="0" l="24180" r="21951" t="0"/>
          <a:stretch/>
        </p:blipFill>
        <p:spPr>
          <a:xfrm>
            <a:off x="5624362" y="4078925"/>
            <a:ext cx="2143500" cy="1899000"/>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4" name="Shape 364"/>
        <p:cNvGrpSpPr/>
        <p:nvPr/>
      </p:nvGrpSpPr>
      <p:grpSpPr>
        <a:xfrm>
          <a:off x="0" y="0"/>
          <a:ext cx="0" cy="0"/>
          <a:chOff x="0" y="0"/>
          <a:chExt cx="0" cy="0"/>
        </a:xfrm>
      </p:grpSpPr>
      <p:sp>
        <p:nvSpPr>
          <p:cNvPr id="365" name="Google Shape;365;g363fe24cba0_0_97"/>
          <p:cNvSpPr txBox="1"/>
          <p:nvPr>
            <p:ph type="ctrTitle"/>
          </p:nvPr>
        </p:nvSpPr>
        <p:spPr>
          <a:xfrm>
            <a:off x="598044" y="1042575"/>
            <a:ext cx="10995900" cy="899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en-US">
                <a:latin typeface="Avenir"/>
                <a:ea typeface="Avenir"/>
                <a:cs typeface="Avenir"/>
                <a:sym typeface="Avenir"/>
              </a:rPr>
              <a:t>AI in Games</a:t>
            </a:r>
            <a:endParaRPr/>
          </a:p>
        </p:txBody>
      </p:sp>
      <p:sp>
        <p:nvSpPr>
          <p:cNvPr id="366" name="Google Shape;366;g363fe24cba0_0_97"/>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7" name="Google Shape;367;g363fe24cba0_0_97"/>
          <p:cNvSpPr txBox="1"/>
          <p:nvPr/>
        </p:nvSpPr>
        <p:spPr>
          <a:xfrm>
            <a:off x="4081050" y="2393400"/>
            <a:ext cx="7272000" cy="210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r>
              <a:rPr b="0" i="1" lang="en-US" sz="2800" u="none" cap="none" strike="noStrike">
                <a:solidFill>
                  <a:schemeClr val="dk1"/>
                </a:solidFill>
                <a:latin typeface="Arial"/>
                <a:ea typeface="Arial"/>
                <a:cs typeface="Arial"/>
                <a:sym typeface="Arial"/>
              </a:rPr>
              <a:t>Genetics researchers have fruit flies. Oncologists have white mice. For pioneering computer scientists studying artificial intelligence, it was games”</a:t>
            </a:r>
            <a:r>
              <a:rPr b="0" i="0" lang="en-US" sz="2800" u="none" cap="none" strike="noStrike">
                <a:solidFill>
                  <a:schemeClr val="dk1"/>
                </a:solidFill>
                <a:latin typeface="Arial"/>
                <a:ea typeface="Arial"/>
                <a:cs typeface="Arial"/>
                <a:sym typeface="Arial"/>
              </a:rPr>
              <a:t> - IBM</a:t>
            </a:r>
            <a:endParaRPr b="0" i="0" sz="2800" u="none" cap="none" strike="noStrike">
              <a:solidFill>
                <a:schemeClr val="dk1"/>
              </a:solidFill>
              <a:latin typeface="Arial"/>
              <a:ea typeface="Arial"/>
              <a:cs typeface="Arial"/>
              <a:sym typeface="Arial"/>
            </a:endParaRPr>
          </a:p>
        </p:txBody>
      </p:sp>
      <p:sp>
        <p:nvSpPr>
          <p:cNvPr id="368" name="Google Shape;368;g363fe24cba0_0_97"/>
          <p:cNvSpPr txBox="1"/>
          <p:nvPr>
            <p:ph idx="4294967295" type="body"/>
          </p:nvPr>
        </p:nvSpPr>
        <p:spPr>
          <a:xfrm>
            <a:off x="465375" y="2393400"/>
            <a:ext cx="3615600" cy="4329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1000"/>
              </a:spcBef>
              <a:spcAft>
                <a:spcPts val="0"/>
              </a:spcAft>
              <a:buSzPts val="2800"/>
              <a:buFont typeface="Avenir"/>
              <a:buChar char="●"/>
            </a:pPr>
            <a:r>
              <a:rPr b="1" lang="en-US" u="sng">
                <a:latin typeface="Avenir"/>
                <a:ea typeface="Avenir"/>
                <a:cs typeface="Avenir"/>
                <a:sym typeface="Avenir"/>
              </a:rPr>
              <a:t>AI in Games</a:t>
            </a:r>
            <a:endParaRPr b="1" u="sng">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in Mathematics</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in Language</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Architecture</a:t>
            </a:r>
            <a:endParaRPr>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3" name="Shape 373"/>
        <p:cNvGrpSpPr/>
        <p:nvPr/>
      </p:nvGrpSpPr>
      <p:grpSpPr>
        <a:xfrm>
          <a:off x="0" y="0"/>
          <a:ext cx="0" cy="0"/>
          <a:chOff x="0" y="0"/>
          <a:chExt cx="0" cy="0"/>
        </a:xfrm>
      </p:grpSpPr>
      <p:sp>
        <p:nvSpPr>
          <p:cNvPr id="374" name="Google Shape;374;g36469e26f01_1_162"/>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AI in Games - Checkers 1959</a:t>
            </a:r>
            <a:endParaRPr/>
          </a:p>
        </p:txBody>
      </p:sp>
      <p:sp>
        <p:nvSpPr>
          <p:cNvPr id="375" name="Google Shape;375;g36469e26f01_1_162"/>
          <p:cNvSpPr txBox="1"/>
          <p:nvPr>
            <p:ph idx="1" type="body"/>
          </p:nvPr>
        </p:nvSpPr>
        <p:spPr>
          <a:xfrm>
            <a:off x="551100" y="1872150"/>
            <a:ext cx="6858000" cy="48633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Arthur Samuel from IBM developed Samuel Checkers which improved by playing games against itself.</a:t>
            </a:r>
            <a:endParaRPr>
              <a:latin typeface="Avenir"/>
              <a:ea typeface="Avenir"/>
              <a:cs typeface="Avenir"/>
              <a:sym typeface="Avenir"/>
            </a:endParaRPr>
          </a:p>
          <a:p>
            <a:pPr indent="0" lvl="0" marL="228600" rtl="0" algn="l">
              <a:lnSpc>
                <a:spcPct val="90000"/>
              </a:lnSpc>
              <a:spcBef>
                <a:spcPts val="1000"/>
              </a:spcBef>
              <a:spcAft>
                <a:spcPts val="0"/>
              </a:spcAft>
              <a:buSzPts val="1800"/>
              <a:buNone/>
            </a:pPr>
            <a:r>
              <a:t/>
            </a:r>
            <a:endParaRPr>
              <a:latin typeface="Avenir"/>
              <a:ea typeface="Avenir"/>
              <a:cs typeface="Avenir"/>
              <a:sym typeface="Avenir"/>
            </a:endParaRPr>
          </a:p>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Samuel called this process “machine learning.” </a:t>
            </a:r>
            <a:endParaRPr>
              <a:latin typeface="Avenir"/>
              <a:ea typeface="Avenir"/>
              <a:cs typeface="Avenir"/>
              <a:sym typeface="Avenir"/>
            </a:endParaRPr>
          </a:p>
        </p:txBody>
      </p:sp>
      <p:sp>
        <p:nvSpPr>
          <p:cNvPr id="376" name="Google Shape;376;g36469e26f01_1_162"/>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77" name="Google Shape;377;g36469e26f01_1_162"/>
          <p:cNvPicPr preferRelativeResize="0"/>
          <p:nvPr/>
        </p:nvPicPr>
        <p:blipFill rotWithShape="1">
          <a:blip r:embed="rId3">
            <a:alphaModFix/>
          </a:blip>
          <a:srcRect b="0" l="0" r="0" t="0"/>
          <a:stretch/>
        </p:blipFill>
        <p:spPr>
          <a:xfrm>
            <a:off x="551100" y="1872140"/>
            <a:ext cx="11363879" cy="4863300"/>
          </a:xfrm>
          <a:prstGeom prst="rect">
            <a:avLst/>
          </a:prstGeom>
          <a:noFill/>
          <a:ln>
            <a:noFill/>
          </a:ln>
        </p:spPr>
      </p:pic>
      <p:pic>
        <p:nvPicPr>
          <p:cNvPr id="378" name="Google Shape;378;g36469e26f01_1_162"/>
          <p:cNvPicPr preferRelativeResize="0"/>
          <p:nvPr/>
        </p:nvPicPr>
        <p:blipFill rotWithShape="1">
          <a:blip r:embed="rId4">
            <a:alphaModFix/>
          </a:blip>
          <a:srcRect b="0" l="0" r="0" t="0"/>
          <a:stretch/>
        </p:blipFill>
        <p:spPr>
          <a:xfrm>
            <a:off x="431998" y="365125"/>
            <a:ext cx="2348700" cy="1325700"/>
          </a:xfrm>
          <a:prstGeom prst="roundRect">
            <a:avLst>
              <a:gd fmla="val 16667" name="adj"/>
            </a:avLst>
          </a:prstGeom>
          <a:noFill/>
          <a:ln>
            <a:noFill/>
          </a:ln>
          <a:effectLst>
            <a:outerShdw blurRad="57150" rotWithShape="0" algn="bl" dir="5400000" dist="19050">
              <a:srgbClr val="000000">
                <a:alpha val="49803"/>
              </a:srgbClr>
            </a:outerShdw>
          </a:effectLst>
        </p:spPr>
      </p:pic>
      <p:cxnSp>
        <p:nvCxnSpPr>
          <p:cNvPr id="379" name="Google Shape;379;g36469e26f01_1_162"/>
          <p:cNvCxnSpPr/>
          <p:nvPr/>
        </p:nvCxnSpPr>
        <p:spPr>
          <a:xfrm>
            <a:off x="3997550" y="2540650"/>
            <a:ext cx="3819900" cy="17700"/>
          </a:xfrm>
          <a:prstGeom prst="straightConnector1">
            <a:avLst/>
          </a:prstGeom>
          <a:noFill/>
          <a:ln cap="flat" cmpd="sng" w="76200">
            <a:solidFill>
              <a:srgbClr val="FF0000"/>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0" name="Shape 110"/>
        <p:cNvGrpSpPr/>
        <p:nvPr/>
      </p:nvGrpSpPr>
      <p:grpSpPr>
        <a:xfrm>
          <a:off x="0" y="0"/>
          <a:ext cx="0" cy="0"/>
          <a:chOff x="0" y="0"/>
          <a:chExt cx="0" cy="0"/>
        </a:xfrm>
      </p:grpSpPr>
      <p:sp>
        <p:nvSpPr>
          <p:cNvPr id="111" name="Google Shape;111;g363fe24cba0_0_10"/>
          <p:cNvSpPr txBox="1"/>
          <p:nvPr>
            <p:ph type="title"/>
          </p:nvPr>
        </p:nvSpPr>
        <p:spPr>
          <a:xfrm>
            <a:off x="2118137"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Early Computing Machines</a:t>
            </a:r>
            <a:endParaRPr/>
          </a:p>
        </p:txBody>
      </p:sp>
      <p:sp>
        <p:nvSpPr>
          <p:cNvPr id="112" name="Google Shape;112;g363fe24cba0_0_1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3" name="Google Shape;113;g363fe24cba0_0_10"/>
          <p:cNvPicPr preferRelativeResize="0"/>
          <p:nvPr/>
        </p:nvPicPr>
        <p:blipFill rotWithShape="1">
          <a:blip r:embed="rId3">
            <a:alphaModFix/>
          </a:blip>
          <a:srcRect b="0" l="0" r="0" t="0"/>
          <a:stretch/>
        </p:blipFill>
        <p:spPr>
          <a:xfrm>
            <a:off x="3194847" y="2050575"/>
            <a:ext cx="3078149" cy="2173349"/>
          </a:xfrm>
          <a:prstGeom prst="rect">
            <a:avLst/>
          </a:prstGeom>
          <a:noFill/>
          <a:ln>
            <a:noFill/>
          </a:ln>
        </p:spPr>
      </p:pic>
      <p:pic>
        <p:nvPicPr>
          <p:cNvPr id="114" name="Google Shape;114;g363fe24cba0_0_10"/>
          <p:cNvPicPr preferRelativeResize="0"/>
          <p:nvPr/>
        </p:nvPicPr>
        <p:blipFill rotWithShape="1">
          <a:blip r:embed="rId4">
            <a:alphaModFix/>
          </a:blip>
          <a:srcRect b="0" l="0" r="0" t="0"/>
          <a:stretch/>
        </p:blipFill>
        <p:spPr>
          <a:xfrm>
            <a:off x="854578" y="2092737"/>
            <a:ext cx="2169399" cy="2089025"/>
          </a:xfrm>
          <a:prstGeom prst="rect">
            <a:avLst/>
          </a:prstGeom>
          <a:noFill/>
          <a:ln>
            <a:noFill/>
          </a:ln>
        </p:spPr>
      </p:pic>
      <p:pic>
        <p:nvPicPr>
          <p:cNvPr id="115" name="Google Shape;115;g363fe24cba0_0_10"/>
          <p:cNvPicPr preferRelativeResize="0"/>
          <p:nvPr/>
        </p:nvPicPr>
        <p:blipFill rotWithShape="1">
          <a:blip r:embed="rId5">
            <a:alphaModFix/>
          </a:blip>
          <a:srcRect b="0" l="0" r="0" t="0"/>
          <a:stretch/>
        </p:blipFill>
        <p:spPr>
          <a:xfrm>
            <a:off x="9405900" y="2050584"/>
            <a:ext cx="2460402" cy="2173350"/>
          </a:xfrm>
          <a:prstGeom prst="rect">
            <a:avLst/>
          </a:prstGeom>
          <a:noFill/>
          <a:ln>
            <a:noFill/>
          </a:ln>
        </p:spPr>
      </p:pic>
      <p:pic>
        <p:nvPicPr>
          <p:cNvPr id="116" name="Google Shape;116;g363fe24cba0_0_10"/>
          <p:cNvPicPr preferRelativeResize="0"/>
          <p:nvPr/>
        </p:nvPicPr>
        <p:blipFill rotWithShape="1">
          <a:blip r:embed="rId6">
            <a:alphaModFix/>
          </a:blip>
          <a:srcRect b="0" l="0" r="0" t="0"/>
          <a:stretch/>
        </p:blipFill>
        <p:spPr>
          <a:xfrm>
            <a:off x="777275" y="4626150"/>
            <a:ext cx="3552150" cy="1966375"/>
          </a:xfrm>
          <a:prstGeom prst="rect">
            <a:avLst/>
          </a:prstGeom>
          <a:noFill/>
          <a:ln>
            <a:noFill/>
          </a:ln>
        </p:spPr>
      </p:pic>
      <p:pic>
        <p:nvPicPr>
          <p:cNvPr id="117" name="Google Shape;117;g363fe24cba0_0_10"/>
          <p:cNvPicPr preferRelativeResize="0"/>
          <p:nvPr/>
        </p:nvPicPr>
        <p:blipFill rotWithShape="1">
          <a:blip r:embed="rId7">
            <a:alphaModFix/>
          </a:blip>
          <a:srcRect b="0" l="0" r="0" t="0"/>
          <a:stretch/>
        </p:blipFill>
        <p:spPr>
          <a:xfrm>
            <a:off x="6453550" y="2092721"/>
            <a:ext cx="2771775" cy="1714500"/>
          </a:xfrm>
          <a:prstGeom prst="rect">
            <a:avLst/>
          </a:prstGeom>
          <a:noFill/>
          <a:ln>
            <a:noFill/>
          </a:ln>
        </p:spPr>
      </p:pic>
      <p:pic>
        <p:nvPicPr>
          <p:cNvPr id="118" name="Google Shape;118;g363fe24cba0_0_10"/>
          <p:cNvPicPr preferRelativeResize="0"/>
          <p:nvPr/>
        </p:nvPicPr>
        <p:blipFill rotWithShape="1">
          <a:blip r:embed="rId8">
            <a:alphaModFix/>
          </a:blip>
          <a:srcRect b="0" l="0" r="0" t="0"/>
          <a:stretch/>
        </p:blipFill>
        <p:spPr>
          <a:xfrm>
            <a:off x="4730300" y="4583687"/>
            <a:ext cx="3078150" cy="2051301"/>
          </a:xfrm>
          <a:prstGeom prst="rect">
            <a:avLst/>
          </a:prstGeom>
          <a:noFill/>
          <a:ln>
            <a:noFill/>
          </a:ln>
        </p:spPr>
      </p:pic>
      <p:pic>
        <p:nvPicPr>
          <p:cNvPr id="119" name="Google Shape;119;g363fe24cba0_0_10"/>
          <p:cNvPicPr preferRelativeResize="0"/>
          <p:nvPr/>
        </p:nvPicPr>
        <p:blipFill rotWithShape="1">
          <a:blip r:embed="rId9">
            <a:alphaModFix/>
          </a:blip>
          <a:srcRect b="0" l="0" r="0" t="0"/>
          <a:stretch/>
        </p:blipFill>
        <p:spPr>
          <a:xfrm>
            <a:off x="8581850" y="4305721"/>
            <a:ext cx="3499386" cy="232927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4" name="Shape 384"/>
        <p:cNvGrpSpPr/>
        <p:nvPr/>
      </p:nvGrpSpPr>
      <p:grpSpPr>
        <a:xfrm>
          <a:off x="0" y="0"/>
          <a:ext cx="0" cy="0"/>
          <a:chOff x="0" y="0"/>
          <a:chExt cx="0" cy="0"/>
        </a:xfrm>
      </p:grpSpPr>
      <p:sp>
        <p:nvSpPr>
          <p:cNvPr id="385" name="Google Shape;385;g36469e26f01_1_132"/>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AI in Games– Chess 1997</a:t>
            </a:r>
            <a:endParaRPr/>
          </a:p>
        </p:txBody>
      </p:sp>
      <p:sp>
        <p:nvSpPr>
          <p:cNvPr id="386" name="Google Shape;386;g36469e26f01_1_132"/>
          <p:cNvSpPr txBox="1"/>
          <p:nvPr>
            <p:ph idx="1" type="body"/>
          </p:nvPr>
        </p:nvSpPr>
        <p:spPr>
          <a:xfrm>
            <a:off x="374075" y="1872150"/>
            <a:ext cx="6089400" cy="4986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SzPts val="2800"/>
              <a:buFont typeface="Avenir"/>
              <a:buChar char="•"/>
            </a:pPr>
            <a:r>
              <a:rPr lang="en-US">
                <a:latin typeface="Avenir"/>
                <a:ea typeface="Avenir"/>
                <a:cs typeface="Avenir"/>
                <a:sym typeface="Avenir"/>
              </a:rPr>
              <a:t>IBM’s Deep Blue defeated World Chess Champion Garry Kasparov</a:t>
            </a:r>
            <a:endParaRPr>
              <a:latin typeface="Avenir"/>
              <a:ea typeface="Avenir"/>
              <a:cs typeface="Avenir"/>
              <a:sym typeface="Avenir"/>
            </a:endParaRPr>
          </a:p>
          <a:p>
            <a:pPr indent="0" lvl="0" marL="228600" marR="0" rtl="0" algn="l">
              <a:lnSpc>
                <a:spcPct val="100000"/>
              </a:lnSpc>
              <a:spcBef>
                <a:spcPts val="0"/>
              </a:spcBef>
              <a:spcAft>
                <a:spcPts val="0"/>
              </a:spcAft>
              <a:buSzPts val="1800"/>
              <a:buNone/>
            </a:pPr>
            <a:r>
              <a:t/>
            </a:r>
            <a:endParaRPr>
              <a:latin typeface="Avenir"/>
              <a:ea typeface="Avenir"/>
              <a:cs typeface="Avenir"/>
              <a:sym typeface="Avenir"/>
            </a:endParaRPr>
          </a:p>
          <a:p>
            <a:pPr indent="-228600" lvl="0" marL="228600" rtl="0" algn="l">
              <a:lnSpc>
                <a:spcPct val="100000"/>
              </a:lnSpc>
              <a:spcBef>
                <a:spcPts val="0"/>
              </a:spcBef>
              <a:spcAft>
                <a:spcPts val="0"/>
              </a:spcAft>
              <a:buSzPts val="2800"/>
              <a:buFont typeface="Avenir"/>
              <a:buChar char="•"/>
            </a:pPr>
            <a:r>
              <a:rPr lang="en-US">
                <a:latin typeface="Avenir"/>
                <a:ea typeface="Avenir"/>
                <a:cs typeface="Avenir"/>
                <a:sym typeface="Avenir"/>
              </a:rPr>
              <a:t>“</a:t>
            </a:r>
            <a:r>
              <a:rPr i="1" lang="en-US">
                <a:latin typeface="Avenir"/>
                <a:ea typeface="Avenir"/>
                <a:cs typeface="Avenir"/>
                <a:sym typeface="Avenir"/>
              </a:rPr>
              <a:t>I could feel—I could smell—a new kind of intelligence across the table.</a:t>
            </a:r>
            <a:r>
              <a:rPr lang="en-US">
                <a:latin typeface="Avenir"/>
                <a:ea typeface="Avenir"/>
                <a:cs typeface="Avenir"/>
                <a:sym typeface="Avenir"/>
              </a:rPr>
              <a:t>” - Garry Kasparov </a:t>
            </a:r>
            <a:endParaRPr>
              <a:latin typeface="Avenir"/>
              <a:ea typeface="Avenir"/>
              <a:cs typeface="Avenir"/>
              <a:sym typeface="Avenir"/>
            </a:endParaRPr>
          </a:p>
        </p:txBody>
      </p:sp>
      <p:sp>
        <p:nvSpPr>
          <p:cNvPr id="387" name="Google Shape;387;g36469e26f01_1_132"/>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88" name="Google Shape;388;g36469e26f01_1_132"/>
          <p:cNvPicPr preferRelativeResize="0"/>
          <p:nvPr/>
        </p:nvPicPr>
        <p:blipFill rotWithShape="1">
          <a:blip r:embed="rId3">
            <a:alphaModFix/>
          </a:blip>
          <a:srcRect b="0" l="0" r="0" t="0"/>
          <a:stretch/>
        </p:blipFill>
        <p:spPr>
          <a:xfrm>
            <a:off x="6463325" y="1872150"/>
            <a:ext cx="5538900" cy="33399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389" name="Google Shape;389;g36469e26f01_1_132"/>
          <p:cNvPicPr preferRelativeResize="0"/>
          <p:nvPr/>
        </p:nvPicPr>
        <p:blipFill rotWithShape="1">
          <a:blip r:embed="rId4">
            <a:alphaModFix/>
          </a:blip>
          <a:srcRect b="0" l="0" r="0" t="0"/>
          <a:stretch/>
        </p:blipFill>
        <p:spPr>
          <a:xfrm>
            <a:off x="821400" y="457225"/>
            <a:ext cx="2034000" cy="11415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4" name="Shape 394"/>
        <p:cNvGrpSpPr/>
        <p:nvPr/>
      </p:nvGrpSpPr>
      <p:grpSpPr>
        <a:xfrm>
          <a:off x="0" y="0"/>
          <a:ext cx="0" cy="0"/>
          <a:chOff x="0" y="0"/>
          <a:chExt cx="0" cy="0"/>
        </a:xfrm>
      </p:grpSpPr>
      <p:sp>
        <p:nvSpPr>
          <p:cNvPr id="395" name="Google Shape;395;g36469e26f01_1_141"/>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AI in Games – Jeopardy! 2011</a:t>
            </a:r>
            <a:endParaRPr/>
          </a:p>
        </p:txBody>
      </p:sp>
      <p:sp>
        <p:nvSpPr>
          <p:cNvPr id="396" name="Google Shape;396;g36469e26f01_1_141"/>
          <p:cNvSpPr txBox="1"/>
          <p:nvPr>
            <p:ph idx="1" type="body"/>
          </p:nvPr>
        </p:nvSpPr>
        <p:spPr>
          <a:xfrm>
            <a:off x="828250" y="1872150"/>
            <a:ext cx="6568500" cy="4669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000"/>
              </a:spcBef>
              <a:spcAft>
                <a:spcPts val="0"/>
              </a:spcAft>
              <a:buSzPts val="2800"/>
              <a:buChar char="•"/>
            </a:pPr>
            <a:r>
              <a:rPr lang="en-US">
                <a:latin typeface="Avenir"/>
                <a:ea typeface="Avenir"/>
                <a:cs typeface="Avenir"/>
                <a:sym typeface="Avenir"/>
              </a:rPr>
              <a:t>IBM’s Watson DeepQA, ushered in a new era  in natural language processing as the Jeopardy! champion</a:t>
            </a:r>
            <a:endParaRPr>
              <a:latin typeface="Avenir"/>
              <a:ea typeface="Avenir"/>
              <a:cs typeface="Avenir"/>
              <a:sym typeface="Avenir"/>
            </a:endParaRPr>
          </a:p>
          <a:p>
            <a:pPr indent="-228600" lvl="0" marL="228600" marR="0" rtl="0" algn="l">
              <a:lnSpc>
                <a:spcPct val="100000"/>
              </a:lnSpc>
              <a:spcBef>
                <a:spcPts val="1000"/>
              </a:spcBef>
              <a:spcAft>
                <a:spcPts val="0"/>
              </a:spcAft>
              <a:buSzPts val="1800"/>
              <a:buFont typeface="Avenir"/>
              <a:buChar char="•"/>
            </a:pPr>
            <a:r>
              <a:rPr lang="en-US">
                <a:latin typeface="Avenir"/>
                <a:ea typeface="Avenir"/>
                <a:cs typeface="Avenir"/>
                <a:sym typeface="Avenir"/>
              </a:rPr>
              <a:t>Hallucination (confabulation): </a:t>
            </a:r>
            <a:endParaRPr>
              <a:latin typeface="Avenir"/>
              <a:ea typeface="Avenir"/>
              <a:cs typeface="Avenir"/>
              <a:sym typeface="Avenir"/>
            </a:endParaRPr>
          </a:p>
          <a:p>
            <a:pPr indent="0" lvl="0" marL="228600" marR="0" rtl="0" algn="l">
              <a:lnSpc>
                <a:spcPct val="100000"/>
              </a:lnSpc>
              <a:spcBef>
                <a:spcPts val="1000"/>
              </a:spcBef>
              <a:spcAft>
                <a:spcPts val="0"/>
              </a:spcAft>
              <a:buSzPts val="1800"/>
              <a:buNone/>
            </a:pPr>
            <a:r>
              <a:rPr lang="en-US">
                <a:latin typeface="Avenir"/>
                <a:ea typeface="Avenir"/>
                <a:cs typeface="Avenir"/>
                <a:sym typeface="Avenir"/>
              </a:rPr>
              <a:t>   “What is Toronto?????”</a:t>
            </a:r>
            <a:endParaRPr>
              <a:latin typeface="Avenir"/>
              <a:ea typeface="Avenir"/>
              <a:cs typeface="Avenir"/>
              <a:sym typeface="Avenir"/>
            </a:endParaRPr>
          </a:p>
          <a:p>
            <a:pPr indent="-228600" lvl="0" marL="228600" marR="0" rtl="0" algn="l">
              <a:lnSpc>
                <a:spcPct val="100000"/>
              </a:lnSpc>
              <a:spcBef>
                <a:spcPts val="1000"/>
              </a:spcBef>
              <a:spcAft>
                <a:spcPts val="0"/>
              </a:spcAft>
              <a:buSzPts val="2800"/>
              <a:buChar char="•"/>
            </a:pPr>
            <a:r>
              <a:rPr lang="en-US">
                <a:latin typeface="Avenir"/>
                <a:ea typeface="Avenir"/>
                <a:cs typeface="Avenir"/>
                <a:sym typeface="Avenir"/>
              </a:rPr>
              <a:t>“‘</a:t>
            </a:r>
            <a:r>
              <a:rPr i="1" lang="en-US">
                <a:latin typeface="Avenir"/>
                <a:ea typeface="Avenir"/>
                <a:cs typeface="Avenir"/>
                <a:sym typeface="Avenir"/>
              </a:rPr>
              <a:t>Quiz show contestant’ may be the first job made redundant by Watson, but I’m sure it won’t be the last.</a:t>
            </a:r>
            <a:r>
              <a:rPr lang="en-US">
                <a:latin typeface="Avenir"/>
                <a:ea typeface="Avenir"/>
                <a:cs typeface="Avenir"/>
                <a:sym typeface="Avenir"/>
              </a:rPr>
              <a:t>” - Ken Jennings, Jeopardy Host</a:t>
            </a:r>
            <a:endParaRPr>
              <a:latin typeface="Avenir"/>
              <a:ea typeface="Avenir"/>
              <a:cs typeface="Avenir"/>
              <a:sym typeface="Avenir"/>
            </a:endParaRPr>
          </a:p>
          <a:p>
            <a:pPr indent="0" lvl="0" marL="0" rtl="0" algn="l">
              <a:lnSpc>
                <a:spcPct val="90000"/>
              </a:lnSpc>
              <a:spcBef>
                <a:spcPts val="1000"/>
              </a:spcBef>
              <a:spcAft>
                <a:spcPts val="0"/>
              </a:spcAft>
              <a:buClr>
                <a:schemeClr val="dk1"/>
              </a:buClr>
              <a:buSzPts val="2800"/>
              <a:buNone/>
            </a:pPr>
            <a:r>
              <a:t/>
            </a:r>
            <a:endParaRPr>
              <a:latin typeface="Avenir"/>
              <a:ea typeface="Avenir"/>
              <a:cs typeface="Avenir"/>
              <a:sym typeface="Avenir"/>
            </a:endParaRPr>
          </a:p>
        </p:txBody>
      </p:sp>
      <p:sp>
        <p:nvSpPr>
          <p:cNvPr id="397" name="Google Shape;397;g36469e26f01_1_141"/>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98" name="Google Shape;398;g36469e26f01_1_141"/>
          <p:cNvPicPr preferRelativeResize="0"/>
          <p:nvPr/>
        </p:nvPicPr>
        <p:blipFill rotWithShape="1">
          <a:blip r:embed="rId3">
            <a:alphaModFix/>
          </a:blip>
          <a:srcRect b="0" l="0" r="0" t="0"/>
          <a:stretch/>
        </p:blipFill>
        <p:spPr>
          <a:xfrm>
            <a:off x="7396876" y="2257050"/>
            <a:ext cx="4605900" cy="25908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399" name="Google Shape;399;g36469e26f01_1_141"/>
          <p:cNvPicPr preferRelativeResize="0"/>
          <p:nvPr/>
        </p:nvPicPr>
        <p:blipFill rotWithShape="1">
          <a:blip r:embed="rId4">
            <a:alphaModFix/>
          </a:blip>
          <a:srcRect b="0" l="0" r="0" t="0"/>
          <a:stretch/>
        </p:blipFill>
        <p:spPr>
          <a:xfrm>
            <a:off x="1277575" y="268462"/>
            <a:ext cx="1527725" cy="14223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4" name="Shape 404"/>
        <p:cNvGrpSpPr/>
        <p:nvPr/>
      </p:nvGrpSpPr>
      <p:grpSpPr>
        <a:xfrm>
          <a:off x="0" y="0"/>
          <a:ext cx="0" cy="0"/>
          <a:chOff x="0" y="0"/>
          <a:chExt cx="0" cy="0"/>
        </a:xfrm>
      </p:grpSpPr>
      <p:sp>
        <p:nvSpPr>
          <p:cNvPr id="405" name="Google Shape;405;g36469e26f01_1_150"/>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AI in Games– Go 2016</a:t>
            </a:r>
            <a:endParaRPr/>
          </a:p>
        </p:txBody>
      </p:sp>
      <p:sp>
        <p:nvSpPr>
          <p:cNvPr id="406" name="Google Shape;406;g36469e26f01_1_150"/>
          <p:cNvSpPr txBox="1"/>
          <p:nvPr>
            <p:ph idx="1" type="body"/>
          </p:nvPr>
        </p:nvSpPr>
        <p:spPr>
          <a:xfrm>
            <a:off x="828250" y="1872150"/>
            <a:ext cx="6029700" cy="4612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SzPts val="2800"/>
              <a:buChar char="•"/>
            </a:pPr>
            <a:r>
              <a:rPr lang="en-US">
                <a:latin typeface="Avenir"/>
                <a:ea typeface="Avenir"/>
                <a:cs typeface="Avenir"/>
                <a:sym typeface="Avenir"/>
              </a:rPr>
              <a:t>Go vs Chess: 10^170 vs 10^47 </a:t>
            </a:r>
            <a:endParaRPr>
              <a:latin typeface="Avenir"/>
              <a:ea typeface="Avenir"/>
              <a:cs typeface="Avenir"/>
              <a:sym typeface="Avenir"/>
            </a:endParaRPr>
          </a:p>
          <a:p>
            <a:pPr indent="-228600" lvl="0" marL="228600" rtl="0" algn="l">
              <a:lnSpc>
                <a:spcPct val="90000"/>
              </a:lnSpc>
              <a:spcBef>
                <a:spcPts val="1000"/>
              </a:spcBef>
              <a:spcAft>
                <a:spcPts val="0"/>
              </a:spcAft>
              <a:buSzPts val="2800"/>
              <a:buChar char="•"/>
            </a:pPr>
            <a:r>
              <a:rPr lang="en-US">
                <a:latin typeface="Avenir"/>
                <a:ea typeface="Avenir"/>
                <a:cs typeface="Avenir"/>
                <a:sym typeface="Avenir"/>
              </a:rPr>
              <a:t>Google’s AlphaGo defeats a Go World Champion</a:t>
            </a:r>
            <a:endParaRPr>
              <a:latin typeface="Avenir"/>
              <a:ea typeface="Avenir"/>
              <a:cs typeface="Avenir"/>
              <a:sym typeface="Avenir"/>
            </a:endParaRPr>
          </a:p>
          <a:p>
            <a:pPr indent="-228600" lvl="0" marL="228600" rtl="0" algn="l">
              <a:lnSpc>
                <a:spcPct val="90000"/>
              </a:lnSpc>
              <a:spcBef>
                <a:spcPts val="1000"/>
              </a:spcBef>
              <a:spcAft>
                <a:spcPts val="0"/>
              </a:spcAft>
              <a:buSzPts val="2800"/>
              <a:buFont typeface="Avenir"/>
              <a:buChar char="•"/>
            </a:pPr>
            <a:r>
              <a:rPr lang="en-US">
                <a:latin typeface="Avenir"/>
                <a:ea typeface="Avenir"/>
                <a:cs typeface="Avenir"/>
                <a:sym typeface="Avenir"/>
              </a:rPr>
              <a:t>Used Supervised and Reinforcement Learning</a:t>
            </a:r>
            <a:endParaRPr>
              <a:latin typeface="Avenir"/>
              <a:ea typeface="Avenir"/>
              <a:cs typeface="Avenir"/>
              <a:sym typeface="Avenir"/>
            </a:endParaRPr>
          </a:p>
          <a:p>
            <a:pPr indent="-228600" lvl="0" marL="228600" rtl="0" algn="l">
              <a:lnSpc>
                <a:spcPct val="90000"/>
              </a:lnSpc>
              <a:spcBef>
                <a:spcPts val="1000"/>
              </a:spcBef>
              <a:spcAft>
                <a:spcPts val="0"/>
              </a:spcAft>
              <a:buSzPts val="2800"/>
              <a:buFont typeface="Avenir"/>
              <a:buChar char="•"/>
            </a:pPr>
            <a:r>
              <a:rPr lang="en-US">
                <a:latin typeface="Avenir"/>
                <a:ea typeface="Avenir"/>
                <a:cs typeface="Avenir"/>
                <a:sym typeface="Avenir"/>
              </a:rPr>
              <a:t>“</a:t>
            </a:r>
            <a:r>
              <a:rPr i="1" lang="en-US">
                <a:latin typeface="Avenir"/>
                <a:ea typeface="Avenir"/>
                <a:cs typeface="Avenir"/>
                <a:sym typeface="Avenir"/>
              </a:rPr>
              <a:t>I feel like his moves were from an alien intelligence</a:t>
            </a:r>
            <a:r>
              <a:rPr lang="en-US">
                <a:latin typeface="Avenir"/>
                <a:ea typeface="Avenir"/>
                <a:cs typeface="Avenir"/>
                <a:sym typeface="Avenir"/>
              </a:rPr>
              <a:t>.” - Lee Sedol Go Champion</a:t>
            </a:r>
            <a:endParaRPr>
              <a:latin typeface="Avenir"/>
              <a:ea typeface="Avenir"/>
              <a:cs typeface="Avenir"/>
              <a:sym typeface="Avenir"/>
            </a:endParaRPr>
          </a:p>
        </p:txBody>
      </p:sp>
      <p:sp>
        <p:nvSpPr>
          <p:cNvPr id="407" name="Google Shape;407;g36469e26f01_1_15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08" name="Google Shape;408;g36469e26f01_1_150"/>
          <p:cNvPicPr preferRelativeResize="0"/>
          <p:nvPr/>
        </p:nvPicPr>
        <p:blipFill rotWithShape="1">
          <a:blip r:embed="rId3">
            <a:alphaModFix/>
          </a:blip>
          <a:srcRect b="0" l="0" r="0" t="0"/>
          <a:stretch/>
        </p:blipFill>
        <p:spPr>
          <a:xfrm>
            <a:off x="6936500" y="2371251"/>
            <a:ext cx="5047800" cy="25239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409" name="Google Shape;409;g36469e26f01_1_150"/>
          <p:cNvPicPr preferRelativeResize="0"/>
          <p:nvPr/>
        </p:nvPicPr>
        <p:blipFill rotWithShape="1">
          <a:blip r:embed="rId4">
            <a:alphaModFix/>
          </a:blip>
          <a:srcRect b="0" l="0" r="71422" t="0"/>
          <a:stretch/>
        </p:blipFill>
        <p:spPr>
          <a:xfrm>
            <a:off x="1240175" y="328975"/>
            <a:ext cx="1425300" cy="1325700"/>
          </a:xfrm>
          <a:prstGeom prst="ellipse">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4" name="Shape 414"/>
        <p:cNvGrpSpPr/>
        <p:nvPr/>
      </p:nvGrpSpPr>
      <p:grpSpPr>
        <a:xfrm>
          <a:off x="0" y="0"/>
          <a:ext cx="0" cy="0"/>
          <a:chOff x="0" y="0"/>
          <a:chExt cx="0" cy="0"/>
        </a:xfrm>
      </p:grpSpPr>
      <p:sp>
        <p:nvSpPr>
          <p:cNvPr id="415" name="Google Shape;415;g3654eeb6de3_1_20"/>
          <p:cNvSpPr txBox="1"/>
          <p:nvPr>
            <p:ph type="ctrTitle"/>
          </p:nvPr>
        </p:nvSpPr>
        <p:spPr>
          <a:xfrm>
            <a:off x="598044" y="1042575"/>
            <a:ext cx="10995900" cy="899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en-US">
                <a:latin typeface="Avenir"/>
                <a:ea typeface="Avenir"/>
                <a:cs typeface="Avenir"/>
                <a:sym typeface="Avenir"/>
              </a:rPr>
              <a:t>AI in Mathematics</a:t>
            </a:r>
            <a:endParaRPr/>
          </a:p>
        </p:txBody>
      </p:sp>
      <p:sp>
        <p:nvSpPr>
          <p:cNvPr id="416" name="Google Shape;416;g3654eeb6de3_1_2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17" name="Google Shape;417;g3654eeb6de3_1_20"/>
          <p:cNvPicPr preferRelativeResize="0"/>
          <p:nvPr/>
        </p:nvPicPr>
        <p:blipFill rotWithShape="1">
          <a:blip r:embed="rId3">
            <a:alphaModFix/>
          </a:blip>
          <a:srcRect b="0" l="0" r="0" t="0"/>
          <a:stretch/>
        </p:blipFill>
        <p:spPr>
          <a:xfrm>
            <a:off x="10830750" y="6020300"/>
            <a:ext cx="675450" cy="532900"/>
          </a:xfrm>
          <a:prstGeom prst="rect">
            <a:avLst/>
          </a:prstGeom>
          <a:noFill/>
          <a:ln>
            <a:noFill/>
          </a:ln>
        </p:spPr>
      </p:pic>
      <p:sp>
        <p:nvSpPr>
          <p:cNvPr id="418" name="Google Shape;418;g3654eeb6de3_1_20"/>
          <p:cNvSpPr txBox="1"/>
          <p:nvPr/>
        </p:nvSpPr>
        <p:spPr>
          <a:xfrm>
            <a:off x="4081050" y="2393400"/>
            <a:ext cx="7272000" cy="4085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r>
              <a:rPr b="0" i="1" lang="en-US" sz="2800" u="none" cap="none" strike="noStrike">
                <a:solidFill>
                  <a:schemeClr val="dk1"/>
                </a:solidFill>
                <a:latin typeface="Arial"/>
                <a:ea typeface="Arial"/>
                <a:cs typeface="Arial"/>
                <a:sym typeface="Arial"/>
              </a:rPr>
              <a:t>I think in three years AI will become useful for mathematicians. It will be a great co-pilot. You’re trying to prove a theorem, and there’s one step that you think is true, but you can’t quite see how it’s true. And you can say, ‘AI, can you do this stuff for me?’ And it may say, ‘I think I can prove this”</a:t>
            </a:r>
            <a:r>
              <a:rPr b="0" i="0" lang="en-US" sz="2800" u="none" cap="none" strike="noStrike">
                <a:solidFill>
                  <a:schemeClr val="dk1"/>
                </a:solidFill>
                <a:latin typeface="Arial"/>
                <a:ea typeface="Arial"/>
                <a:cs typeface="Arial"/>
                <a:sym typeface="Arial"/>
              </a:rPr>
              <a:t> - Terence Tao October 2024</a:t>
            </a:r>
            <a:endParaRPr b="0" i="0" sz="2800" u="none" cap="none" strike="noStrike">
              <a:solidFill>
                <a:schemeClr val="dk1"/>
              </a:solidFill>
              <a:latin typeface="Arial"/>
              <a:ea typeface="Arial"/>
              <a:cs typeface="Arial"/>
              <a:sym typeface="Arial"/>
            </a:endParaRPr>
          </a:p>
        </p:txBody>
      </p:sp>
      <p:sp>
        <p:nvSpPr>
          <p:cNvPr id="419" name="Google Shape;419;g3654eeb6de3_1_20"/>
          <p:cNvSpPr txBox="1"/>
          <p:nvPr>
            <p:ph idx="4294967295" type="body"/>
          </p:nvPr>
        </p:nvSpPr>
        <p:spPr>
          <a:xfrm>
            <a:off x="465450" y="2339950"/>
            <a:ext cx="3615600" cy="4329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1000"/>
              </a:spcBef>
              <a:spcAft>
                <a:spcPts val="0"/>
              </a:spcAft>
              <a:buSzPts val="2800"/>
              <a:buFont typeface="Avenir"/>
              <a:buChar char="●"/>
            </a:pPr>
            <a:r>
              <a:rPr lang="en-US">
                <a:latin typeface="Avenir"/>
                <a:ea typeface="Avenir"/>
                <a:cs typeface="Avenir"/>
                <a:sym typeface="Avenir"/>
              </a:rPr>
              <a:t>AI in Games</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b="1" lang="en-US" u="sng">
                <a:latin typeface="Avenir"/>
                <a:ea typeface="Avenir"/>
                <a:cs typeface="Avenir"/>
                <a:sym typeface="Avenir"/>
              </a:rPr>
              <a:t>AI in Mathematics</a:t>
            </a:r>
            <a:endParaRPr b="1" u="sng">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in Language</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Architecture</a:t>
            </a:r>
            <a:endParaRPr>
              <a:latin typeface="Avenir"/>
              <a:ea typeface="Avenir"/>
              <a:cs typeface="Avenir"/>
              <a:sym typeface="Aveni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4" name="Shape 424"/>
        <p:cNvGrpSpPr/>
        <p:nvPr/>
      </p:nvGrpSpPr>
      <p:grpSpPr>
        <a:xfrm>
          <a:off x="0" y="0"/>
          <a:ext cx="0" cy="0"/>
          <a:chOff x="0" y="0"/>
          <a:chExt cx="0" cy="0"/>
        </a:xfrm>
      </p:grpSpPr>
      <p:sp>
        <p:nvSpPr>
          <p:cNvPr id="425" name="Google Shape;425;g363ac02c75a_1_81"/>
          <p:cNvSpPr txBox="1"/>
          <p:nvPr>
            <p:ph type="title"/>
          </p:nvPr>
        </p:nvSpPr>
        <p:spPr>
          <a:xfrm>
            <a:off x="2794587" y="43847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Logic Theorist - 1955 </a:t>
            </a:r>
            <a:endParaRPr/>
          </a:p>
        </p:txBody>
      </p:sp>
      <p:sp>
        <p:nvSpPr>
          <p:cNvPr id="426" name="Google Shape;426;g363ac02c75a_1_81"/>
          <p:cNvSpPr txBox="1"/>
          <p:nvPr>
            <p:ph idx="1" type="body"/>
          </p:nvPr>
        </p:nvSpPr>
        <p:spPr>
          <a:xfrm>
            <a:off x="327175" y="2666000"/>
            <a:ext cx="7275900" cy="2504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SzPts val="2800"/>
              <a:buChar char="•"/>
            </a:pPr>
            <a:r>
              <a:rPr lang="en-US">
                <a:latin typeface="Avenir"/>
                <a:ea typeface="Avenir"/>
                <a:cs typeface="Avenir"/>
                <a:sym typeface="Avenir"/>
              </a:rPr>
              <a:t>Herbert Simon Allen Newell and John Clifford Shaw - Logic Theorist</a:t>
            </a:r>
            <a:endParaRPr>
              <a:latin typeface="Avenir"/>
              <a:ea typeface="Avenir"/>
              <a:cs typeface="Avenir"/>
              <a:sym typeface="Avenir"/>
            </a:endParaRPr>
          </a:p>
          <a:p>
            <a:pPr indent="-1651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Proved theorems in Principia Mathematica:</a:t>
            </a:r>
            <a:endParaRPr>
              <a:latin typeface="Avenir"/>
              <a:ea typeface="Avenir"/>
              <a:cs typeface="Avenir"/>
              <a:sym typeface="Avenir"/>
            </a:endParaRPr>
          </a:p>
          <a:p>
            <a:pPr indent="-342900" lvl="0" marL="914400" marR="0" rtl="0" algn="l">
              <a:lnSpc>
                <a:spcPct val="100000"/>
              </a:lnSpc>
              <a:spcBef>
                <a:spcPts val="0"/>
              </a:spcBef>
              <a:spcAft>
                <a:spcPts val="0"/>
              </a:spcAft>
              <a:buSzPts val="1800"/>
              <a:buFont typeface="Avenir"/>
              <a:buChar char="●"/>
            </a:pPr>
            <a:r>
              <a:rPr lang="en-US">
                <a:latin typeface="Avenir"/>
                <a:ea typeface="Avenir"/>
                <a:cs typeface="Avenir"/>
                <a:sym typeface="Avenir"/>
              </a:rPr>
              <a:t>Theorem 2.85 ((P∨Q)⇒(P∨R))⇒(P∨(Q⇒R))</a:t>
            </a:r>
            <a:endParaRPr>
              <a:latin typeface="Avenir"/>
              <a:ea typeface="Avenir"/>
              <a:cs typeface="Avenir"/>
              <a:sym typeface="Avenir"/>
            </a:endParaRPr>
          </a:p>
        </p:txBody>
      </p:sp>
      <p:sp>
        <p:nvSpPr>
          <p:cNvPr id="427" name="Google Shape;427;g363ac02c75a_1_81"/>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28" name="Google Shape;428;g363ac02c75a_1_81"/>
          <p:cNvPicPr preferRelativeResize="0"/>
          <p:nvPr/>
        </p:nvPicPr>
        <p:blipFill rotWithShape="1">
          <a:blip r:embed="rId3">
            <a:alphaModFix/>
          </a:blip>
          <a:srcRect b="0" l="0" r="0" t="0"/>
          <a:stretch/>
        </p:blipFill>
        <p:spPr>
          <a:xfrm>
            <a:off x="1203775" y="522175"/>
            <a:ext cx="1326900" cy="1158300"/>
          </a:xfrm>
          <a:prstGeom prst="ellipse">
            <a:avLst/>
          </a:prstGeom>
          <a:noFill/>
          <a:ln>
            <a:noFill/>
          </a:ln>
        </p:spPr>
      </p:pic>
      <p:pic>
        <p:nvPicPr>
          <p:cNvPr id="429" name="Google Shape;429;g363ac02c75a_1_81"/>
          <p:cNvPicPr preferRelativeResize="0"/>
          <p:nvPr/>
        </p:nvPicPr>
        <p:blipFill rotWithShape="1">
          <a:blip r:embed="rId4">
            <a:alphaModFix/>
          </a:blip>
          <a:srcRect b="0" l="0" r="0" t="0"/>
          <a:stretch/>
        </p:blipFill>
        <p:spPr>
          <a:xfrm>
            <a:off x="7164925" y="4073500"/>
            <a:ext cx="4912200" cy="1598400"/>
          </a:xfrm>
          <a:prstGeom prst="roundRect">
            <a:avLst>
              <a:gd fmla="val 16667" name="adj"/>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4" name="Shape 434"/>
        <p:cNvGrpSpPr/>
        <p:nvPr/>
      </p:nvGrpSpPr>
      <p:grpSpPr>
        <a:xfrm>
          <a:off x="0" y="0"/>
          <a:ext cx="0" cy="0"/>
          <a:chOff x="0" y="0"/>
          <a:chExt cx="0" cy="0"/>
        </a:xfrm>
      </p:grpSpPr>
      <p:sp>
        <p:nvSpPr>
          <p:cNvPr id="435" name="Google Shape;435;g3648fbff613_0_0"/>
          <p:cNvSpPr txBox="1"/>
          <p:nvPr>
            <p:ph type="title"/>
          </p:nvPr>
        </p:nvSpPr>
        <p:spPr>
          <a:xfrm>
            <a:off x="2794587" y="43847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Symbolic AI</a:t>
            </a:r>
            <a:endParaRPr/>
          </a:p>
        </p:txBody>
      </p:sp>
      <p:sp>
        <p:nvSpPr>
          <p:cNvPr id="436" name="Google Shape;436;g3648fbff613_0_0"/>
          <p:cNvSpPr txBox="1"/>
          <p:nvPr>
            <p:ph idx="1" type="body"/>
          </p:nvPr>
        </p:nvSpPr>
        <p:spPr>
          <a:xfrm>
            <a:off x="465375" y="1825625"/>
            <a:ext cx="6614400" cy="4897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SzPts val="2800"/>
              <a:buChar char="•"/>
            </a:pPr>
            <a:r>
              <a:rPr lang="en-US">
                <a:latin typeface="Avenir"/>
                <a:ea typeface="Avenir"/>
                <a:cs typeface="Avenir"/>
                <a:sym typeface="Avenir"/>
              </a:rPr>
              <a:t>Symbolic Automatic Integrator (SAINT) (1961): </a:t>
            </a:r>
            <a:endParaRPr>
              <a:latin typeface="Avenir"/>
              <a:ea typeface="Avenir"/>
              <a:cs typeface="Avenir"/>
              <a:sym typeface="Avenir"/>
            </a:endParaRPr>
          </a:p>
          <a:p>
            <a:pPr indent="-292100" lvl="1" marL="685800" marR="0" rtl="0" algn="l">
              <a:lnSpc>
                <a:spcPct val="100000"/>
              </a:lnSpc>
              <a:spcBef>
                <a:spcPts val="0"/>
              </a:spcBef>
              <a:spcAft>
                <a:spcPts val="0"/>
              </a:spcAft>
              <a:buSzPts val="2800"/>
              <a:buChar char="•"/>
            </a:pPr>
            <a:r>
              <a:rPr lang="en-US">
                <a:latin typeface="Avenir"/>
                <a:ea typeface="Avenir"/>
                <a:cs typeface="Avenir"/>
                <a:sym typeface="Avenir"/>
              </a:rPr>
              <a:t>Developed by James Slagle</a:t>
            </a:r>
            <a:endParaRPr>
              <a:latin typeface="Avenir"/>
              <a:ea typeface="Avenir"/>
              <a:cs typeface="Avenir"/>
              <a:sym typeface="Avenir"/>
            </a:endParaRPr>
          </a:p>
          <a:p>
            <a:pPr indent="-292100" lvl="1" marL="685800" marR="0" rtl="0" algn="l">
              <a:lnSpc>
                <a:spcPct val="100000"/>
              </a:lnSpc>
              <a:spcBef>
                <a:spcPts val="0"/>
              </a:spcBef>
              <a:spcAft>
                <a:spcPts val="0"/>
              </a:spcAft>
              <a:buSzPts val="2800"/>
              <a:buChar char="•"/>
            </a:pPr>
            <a:r>
              <a:rPr lang="en-US">
                <a:latin typeface="Avenir"/>
                <a:ea typeface="Avenir"/>
                <a:cs typeface="Avenir"/>
                <a:sym typeface="Avenir"/>
              </a:rPr>
              <a:t>Solved problems typically found in first-year calculus courses</a:t>
            </a:r>
            <a:endParaRPr>
              <a:latin typeface="Avenir"/>
              <a:ea typeface="Avenir"/>
              <a:cs typeface="Avenir"/>
              <a:sym typeface="Avenir"/>
            </a:endParaRPr>
          </a:p>
          <a:p>
            <a:pPr indent="-2286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Macsyma, Mathematica, Maple, </a:t>
            </a:r>
            <a:endParaRPr>
              <a:latin typeface="Avenir"/>
              <a:ea typeface="Avenir"/>
              <a:cs typeface="Avenir"/>
              <a:sym typeface="Avenir"/>
            </a:endParaRPr>
          </a:p>
          <a:p>
            <a:pPr indent="0" lvl="0" marL="228600" marR="0" rtl="0" algn="l">
              <a:lnSpc>
                <a:spcPct val="100000"/>
              </a:lnSpc>
              <a:spcBef>
                <a:spcPts val="0"/>
              </a:spcBef>
              <a:spcAft>
                <a:spcPts val="0"/>
              </a:spcAft>
              <a:buSzPts val="1800"/>
              <a:buNone/>
            </a:pPr>
            <a:r>
              <a:rPr lang="en-US">
                <a:latin typeface="Avenir"/>
                <a:ea typeface="Avenir"/>
                <a:cs typeface="Avenir"/>
                <a:sym typeface="Avenir"/>
              </a:rPr>
              <a:t>Sage</a:t>
            </a:r>
            <a:endParaRPr>
              <a:latin typeface="Avenir"/>
              <a:ea typeface="Avenir"/>
              <a:cs typeface="Avenir"/>
              <a:sym typeface="Avenir"/>
            </a:endParaRPr>
          </a:p>
          <a:p>
            <a:pPr indent="-2286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Automated Theorem Provers</a:t>
            </a:r>
            <a:endParaRPr>
              <a:latin typeface="Avenir"/>
              <a:ea typeface="Avenir"/>
              <a:cs typeface="Avenir"/>
              <a:sym typeface="Avenir"/>
            </a:endParaRPr>
          </a:p>
          <a:p>
            <a:pPr indent="-228600" lvl="1" marL="685800" marR="0" rtl="0" algn="l">
              <a:lnSpc>
                <a:spcPct val="100000"/>
              </a:lnSpc>
              <a:spcBef>
                <a:spcPts val="0"/>
              </a:spcBef>
              <a:spcAft>
                <a:spcPts val="0"/>
              </a:spcAft>
              <a:buSzPts val="1800"/>
              <a:buFont typeface="Avenir"/>
              <a:buChar char="•"/>
            </a:pPr>
            <a:r>
              <a:rPr lang="en-US">
                <a:latin typeface="Avenir"/>
                <a:ea typeface="Avenir"/>
                <a:cs typeface="Avenir"/>
                <a:sym typeface="Avenir"/>
              </a:rPr>
              <a:t>Rocq, PVS, Issible, Mizar, E… </a:t>
            </a:r>
            <a:endParaRPr>
              <a:latin typeface="Avenir"/>
              <a:ea typeface="Avenir"/>
              <a:cs typeface="Avenir"/>
              <a:sym typeface="Avenir"/>
            </a:endParaRPr>
          </a:p>
          <a:p>
            <a:pPr indent="-228600" lvl="1" marL="685800" marR="0" rtl="0" algn="l">
              <a:lnSpc>
                <a:spcPct val="100000"/>
              </a:lnSpc>
              <a:spcBef>
                <a:spcPts val="0"/>
              </a:spcBef>
              <a:spcAft>
                <a:spcPts val="0"/>
              </a:spcAft>
              <a:buSzPts val="1800"/>
              <a:buFont typeface="Avenir"/>
              <a:buChar char="•"/>
            </a:pPr>
            <a:r>
              <a:rPr lang="en-US">
                <a:latin typeface="Avenir"/>
                <a:ea typeface="Avenir"/>
                <a:cs typeface="Avenir"/>
                <a:sym typeface="Avenir"/>
              </a:rPr>
              <a:t>Used for verifying Microprocessor Designs and Certifying Compilers</a:t>
            </a:r>
            <a:endParaRPr>
              <a:latin typeface="Avenir"/>
              <a:ea typeface="Avenir"/>
              <a:cs typeface="Avenir"/>
              <a:sym typeface="Avenir"/>
            </a:endParaRPr>
          </a:p>
          <a:p>
            <a:pPr indent="0" lvl="0" marL="228600" marR="0" rtl="0" algn="l">
              <a:lnSpc>
                <a:spcPct val="100000"/>
              </a:lnSpc>
              <a:spcBef>
                <a:spcPts val="0"/>
              </a:spcBef>
              <a:spcAft>
                <a:spcPts val="0"/>
              </a:spcAft>
              <a:buSzPts val="1800"/>
              <a:buNone/>
            </a:pPr>
            <a:r>
              <a:t/>
            </a:r>
            <a:endParaRPr>
              <a:highlight>
                <a:srgbClr val="00FF00"/>
              </a:highlight>
              <a:latin typeface="Avenir"/>
              <a:ea typeface="Avenir"/>
              <a:cs typeface="Avenir"/>
              <a:sym typeface="Avenir"/>
            </a:endParaRPr>
          </a:p>
        </p:txBody>
      </p:sp>
      <p:sp>
        <p:nvSpPr>
          <p:cNvPr id="437" name="Google Shape;437;g3648fbff613_0_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38" name="Google Shape;438;g3648fbff613_0_0"/>
          <p:cNvPicPr preferRelativeResize="0"/>
          <p:nvPr/>
        </p:nvPicPr>
        <p:blipFill rotWithShape="1">
          <a:blip r:embed="rId3">
            <a:alphaModFix/>
          </a:blip>
          <a:srcRect b="0" l="0" r="0" t="0"/>
          <a:stretch/>
        </p:blipFill>
        <p:spPr>
          <a:xfrm>
            <a:off x="6039700" y="2493200"/>
            <a:ext cx="6029524" cy="2512300"/>
          </a:xfrm>
          <a:prstGeom prst="rect">
            <a:avLst/>
          </a:prstGeom>
          <a:noFill/>
          <a:ln>
            <a:noFill/>
          </a:ln>
        </p:spPr>
      </p:pic>
      <p:pic>
        <p:nvPicPr>
          <p:cNvPr id="439" name="Google Shape;439;g3648fbff613_0_0"/>
          <p:cNvPicPr preferRelativeResize="0"/>
          <p:nvPr/>
        </p:nvPicPr>
        <p:blipFill rotWithShape="1">
          <a:blip r:embed="rId4">
            <a:alphaModFix/>
          </a:blip>
          <a:srcRect b="0" l="0" r="0" t="0"/>
          <a:stretch/>
        </p:blipFill>
        <p:spPr>
          <a:xfrm>
            <a:off x="1144200" y="580825"/>
            <a:ext cx="1391400" cy="10410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4" name="Shape 444"/>
        <p:cNvGrpSpPr/>
        <p:nvPr/>
      </p:nvGrpSpPr>
      <p:grpSpPr>
        <a:xfrm>
          <a:off x="0" y="0"/>
          <a:ext cx="0" cy="0"/>
          <a:chOff x="0" y="0"/>
          <a:chExt cx="0" cy="0"/>
        </a:xfrm>
      </p:grpSpPr>
      <p:sp>
        <p:nvSpPr>
          <p:cNvPr id="445" name="Google Shape;445;g37e19da1477_0_23"/>
          <p:cNvSpPr txBox="1"/>
          <p:nvPr>
            <p:ph type="title"/>
          </p:nvPr>
        </p:nvSpPr>
        <p:spPr>
          <a:xfrm>
            <a:off x="3807687" y="43847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Proof Assistants</a:t>
            </a:r>
            <a:endParaRPr>
              <a:highlight>
                <a:srgbClr val="00FF00"/>
              </a:highlight>
            </a:endParaRPr>
          </a:p>
        </p:txBody>
      </p:sp>
      <p:sp>
        <p:nvSpPr>
          <p:cNvPr id="446" name="Google Shape;446;g37e19da1477_0_23"/>
          <p:cNvSpPr txBox="1"/>
          <p:nvPr>
            <p:ph idx="1" type="body"/>
          </p:nvPr>
        </p:nvSpPr>
        <p:spPr>
          <a:xfrm>
            <a:off x="6473675" y="5134950"/>
            <a:ext cx="6098700" cy="1325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SzPts val="2800"/>
              <a:buChar char="•"/>
            </a:pPr>
            <a:r>
              <a:rPr lang="en-US">
                <a:latin typeface="Avenir"/>
                <a:ea typeface="Avenir"/>
                <a:cs typeface="Avenir"/>
                <a:sym typeface="Avenir"/>
              </a:rPr>
              <a:t>LEAN</a:t>
            </a:r>
            <a:endParaRPr>
              <a:latin typeface="Avenir"/>
              <a:ea typeface="Avenir"/>
              <a:cs typeface="Avenir"/>
              <a:sym typeface="Avenir"/>
            </a:endParaRPr>
          </a:p>
          <a:p>
            <a:pPr indent="-228600" lvl="1" marL="685800" rtl="0" algn="l">
              <a:lnSpc>
                <a:spcPct val="100000"/>
              </a:lnSpc>
              <a:spcBef>
                <a:spcPts val="0"/>
              </a:spcBef>
              <a:spcAft>
                <a:spcPts val="0"/>
              </a:spcAft>
              <a:buSzPts val="1800"/>
              <a:buFont typeface="Avenir"/>
              <a:buChar char="•"/>
            </a:pPr>
            <a:r>
              <a:rPr lang="en-US">
                <a:latin typeface="Avenir"/>
                <a:ea typeface="Avenir"/>
                <a:cs typeface="Avenir"/>
                <a:sym typeface="Avenir"/>
              </a:rPr>
              <a:t>Real Analysis book by Terence Tao </a:t>
            </a:r>
            <a:endParaRPr>
              <a:latin typeface="Avenir"/>
              <a:ea typeface="Avenir"/>
              <a:cs typeface="Avenir"/>
              <a:sym typeface="Avenir"/>
            </a:endParaRPr>
          </a:p>
          <a:p>
            <a:pPr indent="0" lvl="0" marL="0" marR="0" rtl="0" algn="l">
              <a:lnSpc>
                <a:spcPct val="100000"/>
              </a:lnSpc>
              <a:spcBef>
                <a:spcPts val="0"/>
              </a:spcBef>
              <a:spcAft>
                <a:spcPts val="0"/>
              </a:spcAft>
              <a:buSzPts val="1800"/>
              <a:buNone/>
            </a:pPr>
            <a:r>
              <a:t/>
            </a:r>
            <a:endParaRPr>
              <a:latin typeface="Avenir"/>
              <a:ea typeface="Avenir"/>
              <a:cs typeface="Avenir"/>
              <a:sym typeface="Avenir"/>
            </a:endParaRPr>
          </a:p>
          <a:p>
            <a:pPr indent="0" lvl="0" marL="685800" marR="0" rtl="0" algn="l">
              <a:lnSpc>
                <a:spcPct val="100000"/>
              </a:lnSpc>
              <a:spcBef>
                <a:spcPts val="0"/>
              </a:spcBef>
              <a:spcAft>
                <a:spcPts val="0"/>
              </a:spcAft>
              <a:buSzPts val="1800"/>
              <a:buNone/>
            </a:pPr>
            <a:r>
              <a:t/>
            </a:r>
            <a:endParaRPr>
              <a:latin typeface="Avenir"/>
              <a:ea typeface="Avenir"/>
              <a:cs typeface="Avenir"/>
              <a:sym typeface="Avenir"/>
            </a:endParaRPr>
          </a:p>
          <a:p>
            <a:pPr indent="0" lvl="0" marL="0" rtl="0" algn="l">
              <a:lnSpc>
                <a:spcPct val="100000"/>
              </a:lnSpc>
              <a:spcBef>
                <a:spcPts val="0"/>
              </a:spcBef>
              <a:spcAft>
                <a:spcPts val="0"/>
              </a:spcAft>
              <a:buSzPts val="1800"/>
              <a:buNone/>
            </a:pPr>
            <a:r>
              <a:t/>
            </a:r>
            <a:endParaRPr>
              <a:latin typeface="Avenir"/>
              <a:ea typeface="Avenir"/>
              <a:cs typeface="Avenir"/>
              <a:sym typeface="Avenir"/>
            </a:endParaRPr>
          </a:p>
        </p:txBody>
      </p:sp>
      <p:sp>
        <p:nvSpPr>
          <p:cNvPr id="447" name="Google Shape;447;g37e19da1477_0_23"/>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48" name="Google Shape;448;g37e19da1477_0_23"/>
          <p:cNvPicPr preferRelativeResize="0"/>
          <p:nvPr/>
        </p:nvPicPr>
        <p:blipFill rotWithShape="1">
          <a:blip r:embed="rId3">
            <a:alphaModFix/>
          </a:blip>
          <a:srcRect b="28305" l="0" r="0" t="0"/>
          <a:stretch/>
        </p:blipFill>
        <p:spPr>
          <a:xfrm>
            <a:off x="8510113" y="692813"/>
            <a:ext cx="2025827" cy="817001"/>
          </a:xfrm>
          <a:prstGeom prst="rect">
            <a:avLst/>
          </a:prstGeom>
          <a:noFill/>
          <a:ln>
            <a:noFill/>
          </a:ln>
        </p:spPr>
      </p:pic>
      <p:pic>
        <p:nvPicPr>
          <p:cNvPr id="449" name="Google Shape;449;g37e19da1477_0_23"/>
          <p:cNvPicPr preferRelativeResize="0"/>
          <p:nvPr/>
        </p:nvPicPr>
        <p:blipFill rotWithShape="1">
          <a:blip r:embed="rId4">
            <a:alphaModFix/>
          </a:blip>
          <a:srcRect b="0" l="0" r="0" t="0"/>
          <a:stretch/>
        </p:blipFill>
        <p:spPr>
          <a:xfrm>
            <a:off x="859425" y="2950025"/>
            <a:ext cx="4790575" cy="3065975"/>
          </a:xfrm>
          <a:prstGeom prst="rect">
            <a:avLst/>
          </a:prstGeom>
          <a:noFill/>
          <a:ln>
            <a:noFill/>
          </a:ln>
        </p:spPr>
      </p:pic>
      <p:pic>
        <p:nvPicPr>
          <p:cNvPr id="450" name="Google Shape;450;g37e19da1477_0_23"/>
          <p:cNvPicPr preferRelativeResize="0"/>
          <p:nvPr/>
        </p:nvPicPr>
        <p:blipFill rotWithShape="1">
          <a:blip r:embed="rId5">
            <a:alphaModFix/>
          </a:blip>
          <a:srcRect b="0" l="0" r="0" t="0"/>
          <a:stretch/>
        </p:blipFill>
        <p:spPr>
          <a:xfrm>
            <a:off x="522974" y="834575"/>
            <a:ext cx="2923125" cy="533500"/>
          </a:xfrm>
          <a:prstGeom prst="rect">
            <a:avLst/>
          </a:prstGeom>
          <a:noFill/>
          <a:ln>
            <a:noFill/>
          </a:ln>
        </p:spPr>
      </p:pic>
      <p:pic>
        <p:nvPicPr>
          <p:cNvPr id="451" name="Google Shape;451;g37e19da1477_0_23"/>
          <p:cNvPicPr preferRelativeResize="0"/>
          <p:nvPr/>
        </p:nvPicPr>
        <p:blipFill rotWithShape="1">
          <a:blip r:embed="rId6">
            <a:alphaModFix/>
          </a:blip>
          <a:srcRect b="0" l="0" r="0" t="0"/>
          <a:stretch/>
        </p:blipFill>
        <p:spPr>
          <a:xfrm>
            <a:off x="8182625" y="2097375"/>
            <a:ext cx="1794958" cy="2704374"/>
          </a:xfrm>
          <a:prstGeom prst="rect">
            <a:avLst/>
          </a:prstGeom>
          <a:noFill/>
          <a:ln>
            <a:noFill/>
          </a:ln>
        </p:spPr>
      </p:pic>
      <p:sp>
        <p:nvSpPr>
          <p:cNvPr id="452" name="Google Shape;452;g37e19da1477_0_23"/>
          <p:cNvSpPr txBox="1"/>
          <p:nvPr/>
        </p:nvSpPr>
        <p:spPr>
          <a:xfrm>
            <a:off x="859363" y="1812575"/>
            <a:ext cx="4790700" cy="985200"/>
          </a:xfrm>
          <a:prstGeom prst="rect">
            <a:avLst/>
          </a:prstGeom>
          <a:noFill/>
          <a:ln>
            <a:noFill/>
          </a:ln>
        </p:spPr>
        <p:txBody>
          <a:bodyPr anchorCtr="0" anchor="t" bIns="91425" lIns="91425" spcFirstLastPara="1" rIns="91425" wrap="square" tIns="91425">
            <a:spAutoFit/>
          </a:bodyPr>
          <a:lstStyle/>
          <a:p>
            <a:pPr indent="-165100" lvl="0" marL="228600" marR="0" rtl="0" algn="l">
              <a:lnSpc>
                <a:spcPct val="100000"/>
              </a:lnSpc>
              <a:spcBef>
                <a:spcPts val="0"/>
              </a:spcBef>
              <a:spcAft>
                <a:spcPts val="0"/>
              </a:spcAft>
              <a:buClr>
                <a:schemeClr val="dk1"/>
              </a:buClr>
              <a:buSzPts val="1800"/>
              <a:buFont typeface="Avenir"/>
              <a:buChar char="•"/>
            </a:pPr>
            <a:r>
              <a:rPr b="0" i="0" lang="en-US" sz="2800" u="none" cap="none" strike="noStrike">
                <a:solidFill>
                  <a:schemeClr val="dk1"/>
                </a:solidFill>
                <a:latin typeface="Avenir"/>
                <a:ea typeface="Avenir"/>
                <a:cs typeface="Avenir"/>
                <a:sym typeface="Avenir"/>
              </a:rPr>
              <a:t>Rocq</a:t>
            </a:r>
            <a:endParaRPr b="0" i="0" sz="2800" u="none" cap="none" strike="noStrike">
              <a:solidFill>
                <a:schemeClr val="dk1"/>
              </a:solidFill>
              <a:latin typeface="Avenir"/>
              <a:ea typeface="Avenir"/>
              <a:cs typeface="Avenir"/>
              <a:sym typeface="Avenir"/>
            </a:endParaRPr>
          </a:p>
          <a:p>
            <a:pPr indent="-228600" lvl="1" marL="685800" marR="0" rtl="0" algn="l">
              <a:lnSpc>
                <a:spcPct val="100000"/>
              </a:lnSpc>
              <a:spcBef>
                <a:spcPts val="0"/>
              </a:spcBef>
              <a:spcAft>
                <a:spcPts val="0"/>
              </a:spcAft>
              <a:buClr>
                <a:schemeClr val="dk1"/>
              </a:buClr>
              <a:buSzPts val="1800"/>
              <a:buFont typeface="Avenir"/>
              <a:buChar char="•"/>
            </a:pPr>
            <a:r>
              <a:rPr b="0" i="0" lang="en-US" sz="2400" u="none" cap="none" strike="noStrike">
                <a:solidFill>
                  <a:schemeClr val="dk1"/>
                </a:solidFill>
                <a:latin typeface="Avenir"/>
                <a:ea typeface="Avenir"/>
                <a:cs typeface="Avenir"/>
                <a:sym typeface="Avenir"/>
              </a:rPr>
              <a:t>Proved 4 Color Theorem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7" name="Shape 457"/>
        <p:cNvGrpSpPr/>
        <p:nvPr/>
      </p:nvGrpSpPr>
      <p:grpSpPr>
        <a:xfrm>
          <a:off x="0" y="0"/>
          <a:ext cx="0" cy="0"/>
          <a:chOff x="0" y="0"/>
          <a:chExt cx="0" cy="0"/>
        </a:xfrm>
      </p:grpSpPr>
      <p:sp>
        <p:nvSpPr>
          <p:cNvPr id="458" name="Google Shape;458;g37e19da1477_0_1"/>
          <p:cNvSpPr txBox="1"/>
          <p:nvPr>
            <p:ph type="title"/>
          </p:nvPr>
        </p:nvSpPr>
        <p:spPr>
          <a:xfrm>
            <a:off x="2794587" y="43847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Google Deepmind -</a:t>
            </a:r>
            <a:endParaRPr>
              <a:highlight>
                <a:srgbClr val="00FF00"/>
              </a:highlight>
            </a:endParaRPr>
          </a:p>
        </p:txBody>
      </p:sp>
      <p:sp>
        <p:nvSpPr>
          <p:cNvPr id="459" name="Google Shape;459;g37e19da1477_0_1"/>
          <p:cNvSpPr txBox="1"/>
          <p:nvPr>
            <p:ph idx="1" type="body"/>
          </p:nvPr>
        </p:nvSpPr>
        <p:spPr>
          <a:xfrm>
            <a:off x="465075" y="1764188"/>
            <a:ext cx="6881700" cy="4897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AlphaProof and AlphaGeometry: Combines Symbolic AI with AlphaZero</a:t>
            </a:r>
            <a:endParaRPr>
              <a:latin typeface="Avenir"/>
              <a:ea typeface="Avenir"/>
              <a:cs typeface="Avenir"/>
              <a:sym typeface="Avenir"/>
            </a:endParaRPr>
          </a:p>
          <a:p>
            <a:pPr indent="-228600" lvl="0" marL="228600" marR="0" rtl="0" algn="l">
              <a:lnSpc>
                <a:spcPct val="100000"/>
              </a:lnSpc>
              <a:spcBef>
                <a:spcPts val="0"/>
              </a:spcBef>
              <a:spcAft>
                <a:spcPts val="0"/>
              </a:spcAft>
              <a:buSzPts val="1800"/>
              <a:buFont typeface="Avenir"/>
              <a:buChar char="•"/>
            </a:pPr>
            <a:r>
              <a:rPr lang="en-US">
                <a:latin typeface="Avenir"/>
                <a:ea typeface="Avenir"/>
                <a:cs typeface="Avenir"/>
                <a:sym typeface="Avenir"/>
              </a:rPr>
              <a:t>Silver-medal in International Mathematical Olympiad</a:t>
            </a:r>
            <a:endParaRPr>
              <a:latin typeface="Avenir"/>
              <a:ea typeface="Avenir"/>
              <a:cs typeface="Avenir"/>
              <a:sym typeface="Avenir"/>
            </a:endParaRPr>
          </a:p>
          <a:p>
            <a:pPr indent="0" lvl="0" marL="0" rtl="0" algn="l">
              <a:lnSpc>
                <a:spcPct val="100000"/>
              </a:lnSpc>
              <a:spcBef>
                <a:spcPts val="0"/>
              </a:spcBef>
              <a:spcAft>
                <a:spcPts val="0"/>
              </a:spcAft>
              <a:buSzPts val="1800"/>
              <a:buNone/>
            </a:pPr>
            <a:r>
              <a:t/>
            </a:r>
            <a:endParaRPr>
              <a:latin typeface="Avenir"/>
              <a:ea typeface="Avenir"/>
              <a:cs typeface="Avenir"/>
              <a:sym typeface="Avenir"/>
            </a:endParaRPr>
          </a:p>
        </p:txBody>
      </p:sp>
      <p:sp>
        <p:nvSpPr>
          <p:cNvPr id="460" name="Google Shape;460;g37e19da1477_0_1"/>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61" name="Google Shape;461;g37e19da1477_0_1"/>
          <p:cNvPicPr preferRelativeResize="0"/>
          <p:nvPr/>
        </p:nvPicPr>
        <p:blipFill rotWithShape="1">
          <a:blip r:embed="rId3">
            <a:alphaModFix/>
          </a:blip>
          <a:srcRect b="0" l="0" r="0" t="0"/>
          <a:stretch/>
        </p:blipFill>
        <p:spPr>
          <a:xfrm>
            <a:off x="7107989" y="1764202"/>
            <a:ext cx="4883836" cy="4408150"/>
          </a:xfrm>
          <a:prstGeom prst="rect">
            <a:avLst/>
          </a:prstGeom>
          <a:noFill/>
          <a:ln>
            <a:noFill/>
          </a:ln>
        </p:spPr>
      </p:pic>
      <p:pic>
        <p:nvPicPr>
          <p:cNvPr id="462" name="Google Shape;462;g37e19da1477_0_1"/>
          <p:cNvPicPr preferRelativeResize="0"/>
          <p:nvPr/>
        </p:nvPicPr>
        <p:blipFill rotWithShape="1">
          <a:blip r:embed="rId4">
            <a:alphaModFix/>
          </a:blip>
          <a:srcRect b="0" l="0" r="0" t="0"/>
          <a:stretch/>
        </p:blipFill>
        <p:spPr>
          <a:xfrm>
            <a:off x="1141125" y="438475"/>
            <a:ext cx="1162500" cy="1162500"/>
          </a:xfrm>
          <a:prstGeom prst="ellipse">
            <a:avLst/>
          </a:prstGeom>
          <a:noFill/>
          <a:ln>
            <a:noFill/>
          </a:ln>
          <a:effectLst>
            <a:outerShdw blurRad="57150" rotWithShape="0" algn="bl" dir="5400000" dist="19050">
              <a:srgbClr val="000000">
                <a:alpha val="49803"/>
              </a:srgbClr>
            </a:outerShdw>
          </a:effectLst>
        </p:spPr>
      </p:pic>
      <p:pic>
        <p:nvPicPr>
          <p:cNvPr id="463" name="Google Shape;463;g37e19da1477_0_1"/>
          <p:cNvPicPr preferRelativeResize="0"/>
          <p:nvPr/>
        </p:nvPicPr>
        <p:blipFill rotWithShape="1">
          <a:blip r:embed="rId5">
            <a:alphaModFix/>
          </a:blip>
          <a:srcRect b="0" l="0" r="0" t="0"/>
          <a:stretch/>
        </p:blipFill>
        <p:spPr>
          <a:xfrm>
            <a:off x="1251038" y="3603875"/>
            <a:ext cx="4767326" cy="3142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68" name="Shape 468"/>
        <p:cNvGrpSpPr/>
        <p:nvPr/>
      </p:nvGrpSpPr>
      <p:grpSpPr>
        <a:xfrm>
          <a:off x="0" y="0"/>
          <a:ext cx="0" cy="0"/>
          <a:chOff x="0" y="0"/>
          <a:chExt cx="0" cy="0"/>
        </a:xfrm>
      </p:grpSpPr>
      <p:sp>
        <p:nvSpPr>
          <p:cNvPr id="469" name="Google Shape;469;g3648fbff613_0_9"/>
          <p:cNvSpPr txBox="1"/>
          <p:nvPr>
            <p:ph type="title"/>
          </p:nvPr>
        </p:nvSpPr>
        <p:spPr>
          <a:xfrm>
            <a:off x="2794587" y="438475"/>
            <a:ext cx="83025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venir"/>
              <a:buNone/>
            </a:pPr>
            <a:r>
              <a:rPr lang="en-US">
                <a:latin typeface="Avenir"/>
                <a:ea typeface="Avenir"/>
                <a:cs typeface="Avenir"/>
                <a:sym typeface="Avenir"/>
              </a:rPr>
              <a:t>Formalizing Fermat's Last Theorem in Lean: A Landmark Mathematical Project</a:t>
            </a:r>
            <a:endParaRPr>
              <a:highlight>
                <a:srgbClr val="00FF00"/>
              </a:highlight>
            </a:endParaRPr>
          </a:p>
        </p:txBody>
      </p:sp>
      <p:sp>
        <p:nvSpPr>
          <p:cNvPr id="470" name="Google Shape;470;g3648fbff613_0_9"/>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71" name="Google Shape;471;g3648fbff613_0_9"/>
          <p:cNvPicPr preferRelativeResize="0"/>
          <p:nvPr/>
        </p:nvPicPr>
        <p:blipFill rotWithShape="1">
          <a:blip r:embed="rId3">
            <a:alphaModFix/>
          </a:blip>
          <a:srcRect b="0" l="0" r="0" t="0"/>
          <a:stretch/>
        </p:blipFill>
        <p:spPr>
          <a:xfrm>
            <a:off x="6463050" y="2395300"/>
            <a:ext cx="5382900" cy="30279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472" name="Google Shape;472;g3648fbff613_0_9"/>
          <p:cNvPicPr preferRelativeResize="0"/>
          <p:nvPr/>
        </p:nvPicPr>
        <p:blipFill rotWithShape="1">
          <a:blip r:embed="rId4">
            <a:alphaModFix/>
          </a:blip>
          <a:srcRect b="28305" l="0" r="0" t="0"/>
          <a:stretch/>
        </p:blipFill>
        <p:spPr>
          <a:xfrm>
            <a:off x="465075" y="692825"/>
            <a:ext cx="2025827" cy="817001"/>
          </a:xfrm>
          <a:prstGeom prst="rect">
            <a:avLst/>
          </a:prstGeom>
          <a:noFill/>
          <a:ln>
            <a:noFill/>
          </a:ln>
        </p:spPr>
      </p:pic>
      <p:pic>
        <p:nvPicPr>
          <p:cNvPr id="473" name="Google Shape;473;g3648fbff613_0_9"/>
          <p:cNvPicPr preferRelativeResize="0"/>
          <p:nvPr/>
        </p:nvPicPr>
        <p:blipFill rotWithShape="1">
          <a:blip r:embed="rId5">
            <a:alphaModFix/>
          </a:blip>
          <a:srcRect b="0" l="0" r="0" t="0"/>
          <a:stretch/>
        </p:blipFill>
        <p:spPr>
          <a:xfrm>
            <a:off x="1656750" y="2395300"/>
            <a:ext cx="2381400" cy="3181500"/>
          </a:xfrm>
          <a:prstGeom prst="roundRect">
            <a:avLst>
              <a:gd fmla="val 16667" name="adj"/>
            </a:avLst>
          </a:prstGeom>
          <a:noFill/>
          <a:ln>
            <a:noFill/>
          </a:ln>
          <a:effectLst>
            <a:outerShdw blurRad="57150" rotWithShape="0" algn="bl" dir="5400000" dist="19050">
              <a:srgbClr val="000000">
                <a:alpha val="49803"/>
              </a:srgbClr>
            </a:outerShdw>
          </a:effectLst>
        </p:spPr>
      </p:pic>
      <p:sp>
        <p:nvSpPr>
          <p:cNvPr id="474" name="Google Shape;474;g3648fbff613_0_9"/>
          <p:cNvSpPr txBox="1"/>
          <p:nvPr/>
        </p:nvSpPr>
        <p:spPr>
          <a:xfrm>
            <a:off x="2175900" y="5662075"/>
            <a:ext cx="1343100" cy="60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1637</a:t>
            </a:r>
            <a:endParaRPr b="0" i="0" sz="2800" u="none" cap="none" strike="noStrike">
              <a:solidFill>
                <a:schemeClr val="dk1"/>
              </a:solidFill>
              <a:latin typeface="Arial"/>
              <a:ea typeface="Arial"/>
              <a:cs typeface="Arial"/>
              <a:sym typeface="Arial"/>
            </a:endParaRPr>
          </a:p>
        </p:txBody>
      </p:sp>
      <p:sp>
        <p:nvSpPr>
          <p:cNvPr id="475" name="Google Shape;475;g3648fbff613_0_9"/>
          <p:cNvSpPr txBox="1"/>
          <p:nvPr/>
        </p:nvSpPr>
        <p:spPr>
          <a:xfrm>
            <a:off x="8733450" y="5662075"/>
            <a:ext cx="1217700" cy="60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1995</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0" name="Shape 480"/>
        <p:cNvGrpSpPr/>
        <p:nvPr/>
      </p:nvGrpSpPr>
      <p:grpSpPr>
        <a:xfrm>
          <a:off x="0" y="0"/>
          <a:ext cx="0" cy="0"/>
          <a:chOff x="0" y="0"/>
          <a:chExt cx="0" cy="0"/>
        </a:xfrm>
      </p:grpSpPr>
      <p:sp>
        <p:nvSpPr>
          <p:cNvPr id="481" name="Google Shape;481;g3654eeb6de3_1_29"/>
          <p:cNvSpPr txBox="1"/>
          <p:nvPr>
            <p:ph type="ctrTitle"/>
          </p:nvPr>
        </p:nvSpPr>
        <p:spPr>
          <a:xfrm>
            <a:off x="598044" y="1042575"/>
            <a:ext cx="10995900" cy="899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en-US">
                <a:latin typeface="Avenir"/>
                <a:ea typeface="Avenir"/>
                <a:cs typeface="Avenir"/>
                <a:sym typeface="Avenir"/>
              </a:rPr>
              <a:t>AI in Language</a:t>
            </a:r>
            <a:endParaRPr/>
          </a:p>
        </p:txBody>
      </p:sp>
      <p:sp>
        <p:nvSpPr>
          <p:cNvPr id="482" name="Google Shape;482;g3654eeb6de3_1_29"/>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83" name="Google Shape;483;g3654eeb6de3_1_29"/>
          <p:cNvPicPr preferRelativeResize="0"/>
          <p:nvPr/>
        </p:nvPicPr>
        <p:blipFill rotWithShape="1">
          <a:blip r:embed="rId3">
            <a:alphaModFix/>
          </a:blip>
          <a:srcRect b="0" l="0" r="0" t="0"/>
          <a:stretch/>
        </p:blipFill>
        <p:spPr>
          <a:xfrm>
            <a:off x="10830750" y="6020300"/>
            <a:ext cx="675450" cy="532900"/>
          </a:xfrm>
          <a:prstGeom prst="rect">
            <a:avLst/>
          </a:prstGeom>
          <a:noFill/>
          <a:ln>
            <a:noFill/>
          </a:ln>
        </p:spPr>
      </p:pic>
      <p:sp>
        <p:nvSpPr>
          <p:cNvPr id="484" name="Google Shape;484;g3654eeb6de3_1_29"/>
          <p:cNvSpPr txBox="1"/>
          <p:nvPr/>
        </p:nvSpPr>
        <p:spPr>
          <a:xfrm>
            <a:off x="4081050" y="2393400"/>
            <a:ext cx="7272000" cy="210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r>
              <a:rPr b="0" i="1" lang="en-US" sz="2800" u="none" cap="none" strike="noStrike">
                <a:solidFill>
                  <a:schemeClr val="dk1"/>
                </a:solidFill>
                <a:latin typeface="Arial"/>
                <a:ea typeface="Arial"/>
                <a:cs typeface="Arial"/>
                <a:sym typeface="Arial"/>
              </a:rPr>
              <a:t>We do not have useful machine translation, and there is no immediate or predictable prospect of useful machine translation”</a:t>
            </a:r>
            <a:r>
              <a:rPr b="0" i="0" lang="en-US" sz="2800" u="none" cap="none" strike="noStrike">
                <a:solidFill>
                  <a:schemeClr val="dk1"/>
                </a:solidFill>
                <a:latin typeface="Arial"/>
                <a:ea typeface="Arial"/>
                <a:cs typeface="Arial"/>
                <a:sym typeface="Arial"/>
              </a:rPr>
              <a:t> - ALPAC Report 1966</a:t>
            </a:r>
            <a:endParaRPr b="0" i="0" sz="2800" u="none" cap="none" strike="noStrike">
              <a:solidFill>
                <a:schemeClr val="dk1"/>
              </a:solidFill>
              <a:latin typeface="Arial"/>
              <a:ea typeface="Arial"/>
              <a:cs typeface="Arial"/>
              <a:sym typeface="Arial"/>
            </a:endParaRPr>
          </a:p>
        </p:txBody>
      </p:sp>
      <p:sp>
        <p:nvSpPr>
          <p:cNvPr id="485" name="Google Shape;485;g3654eeb6de3_1_29"/>
          <p:cNvSpPr txBox="1"/>
          <p:nvPr>
            <p:ph idx="4294967295" type="body"/>
          </p:nvPr>
        </p:nvSpPr>
        <p:spPr>
          <a:xfrm>
            <a:off x="465450" y="2339950"/>
            <a:ext cx="3615600" cy="4329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1000"/>
              </a:spcBef>
              <a:spcAft>
                <a:spcPts val="0"/>
              </a:spcAft>
              <a:buSzPts val="2800"/>
              <a:buFont typeface="Avenir"/>
              <a:buChar char="●"/>
            </a:pPr>
            <a:r>
              <a:rPr lang="en-US">
                <a:latin typeface="Avenir"/>
                <a:ea typeface="Avenir"/>
                <a:cs typeface="Avenir"/>
                <a:sym typeface="Avenir"/>
              </a:rPr>
              <a:t>AI in Games</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in Mathematics</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b="1" lang="en-US" u="sng">
                <a:latin typeface="Avenir"/>
                <a:ea typeface="Avenir"/>
                <a:cs typeface="Avenir"/>
                <a:sym typeface="Avenir"/>
              </a:rPr>
              <a:t>AI in Language</a:t>
            </a:r>
            <a:endParaRPr b="1" u="sng">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Architecture</a:t>
            </a:r>
            <a:endParaRPr>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4" name="Shape 124"/>
        <p:cNvGrpSpPr/>
        <p:nvPr/>
      </p:nvGrpSpPr>
      <p:grpSpPr>
        <a:xfrm>
          <a:off x="0" y="0"/>
          <a:ext cx="0" cy="0"/>
          <a:chOff x="0" y="0"/>
          <a:chExt cx="0" cy="0"/>
        </a:xfrm>
      </p:grpSpPr>
      <p:sp>
        <p:nvSpPr>
          <p:cNvPr id="125" name="Google Shape;125;g3653a3ccbe7_0_81"/>
          <p:cNvSpPr txBox="1"/>
          <p:nvPr>
            <p:ph type="title"/>
          </p:nvPr>
        </p:nvSpPr>
        <p:spPr>
          <a:xfrm>
            <a:off x="2118137"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Slide Rule</a:t>
            </a:r>
            <a:endParaRPr/>
          </a:p>
        </p:txBody>
      </p:sp>
      <p:sp>
        <p:nvSpPr>
          <p:cNvPr id="126" name="Google Shape;126;g3653a3ccbe7_0_81"/>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27" name="Google Shape;127;g3653a3ccbe7_0_81"/>
          <p:cNvPicPr preferRelativeResize="0"/>
          <p:nvPr/>
        </p:nvPicPr>
        <p:blipFill rotWithShape="1">
          <a:blip r:embed="rId3">
            <a:alphaModFix/>
          </a:blip>
          <a:srcRect b="0" l="0" r="0" t="0"/>
          <a:stretch/>
        </p:blipFill>
        <p:spPr>
          <a:xfrm>
            <a:off x="330275" y="1946900"/>
            <a:ext cx="11878199" cy="405791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0" name="Shape 490"/>
        <p:cNvGrpSpPr/>
        <p:nvPr/>
      </p:nvGrpSpPr>
      <p:grpSpPr>
        <a:xfrm>
          <a:off x="0" y="0"/>
          <a:ext cx="0" cy="0"/>
          <a:chOff x="0" y="0"/>
          <a:chExt cx="0" cy="0"/>
        </a:xfrm>
      </p:grpSpPr>
      <p:sp>
        <p:nvSpPr>
          <p:cNvPr id="491" name="Google Shape;491;g37f83d31942_0_3"/>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Machine Translation - 1954</a:t>
            </a:r>
            <a:endParaRPr/>
          </a:p>
        </p:txBody>
      </p:sp>
      <p:sp>
        <p:nvSpPr>
          <p:cNvPr id="492" name="Google Shape;492;g37f83d31942_0_3"/>
          <p:cNvSpPr txBox="1"/>
          <p:nvPr>
            <p:ph idx="1" type="body"/>
          </p:nvPr>
        </p:nvSpPr>
        <p:spPr>
          <a:xfrm>
            <a:off x="754200" y="1872150"/>
            <a:ext cx="6518700" cy="3954900"/>
          </a:xfrm>
          <a:prstGeom prst="rect">
            <a:avLst/>
          </a:prstGeom>
          <a:noFill/>
          <a:ln>
            <a:noFill/>
          </a:ln>
        </p:spPr>
        <p:txBody>
          <a:bodyPr anchorCtr="0" anchor="t" bIns="45700" lIns="91425" spcFirstLastPara="1" rIns="91425" wrap="square" tIns="45700">
            <a:normAutofit/>
          </a:bodyPr>
          <a:lstStyle/>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A public demonstration of a Russian-English machine translation system</a:t>
            </a:r>
            <a:endParaRPr>
              <a:latin typeface="Avenir"/>
              <a:ea typeface="Avenir"/>
              <a:cs typeface="Avenir"/>
              <a:sym typeface="Avenir"/>
            </a:endParaRPr>
          </a:p>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A collaboration between IBM and Georgetown University</a:t>
            </a:r>
            <a:endParaRPr>
              <a:latin typeface="Avenir"/>
              <a:ea typeface="Avenir"/>
              <a:cs typeface="Avenir"/>
              <a:sym typeface="Avenir"/>
            </a:endParaRPr>
          </a:p>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First major Machine Translation demo </a:t>
            </a:r>
            <a:endParaRPr>
              <a:latin typeface="Avenir"/>
              <a:ea typeface="Avenir"/>
              <a:cs typeface="Avenir"/>
              <a:sym typeface="Avenir"/>
            </a:endParaRPr>
          </a:p>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Translated 60 Russian sentences into English using a small vocabulary and hand-crafted rules</a:t>
            </a:r>
            <a:endParaRPr>
              <a:latin typeface="Avenir"/>
              <a:ea typeface="Avenir"/>
              <a:cs typeface="Avenir"/>
              <a:sym typeface="Avenir"/>
            </a:endParaRPr>
          </a:p>
          <a:p>
            <a:pPr indent="0" lvl="0" marL="0" rtl="0" algn="l">
              <a:lnSpc>
                <a:spcPct val="90000"/>
              </a:lnSpc>
              <a:spcBef>
                <a:spcPts val="0"/>
              </a:spcBef>
              <a:spcAft>
                <a:spcPts val="0"/>
              </a:spcAft>
              <a:buSzPts val="1800"/>
              <a:buNone/>
            </a:pPr>
            <a:r>
              <a:t/>
            </a:r>
            <a:endParaRPr>
              <a:latin typeface="Avenir"/>
              <a:ea typeface="Avenir"/>
              <a:cs typeface="Avenir"/>
              <a:sym typeface="Avenir"/>
            </a:endParaRPr>
          </a:p>
        </p:txBody>
      </p:sp>
      <p:sp>
        <p:nvSpPr>
          <p:cNvPr id="493" name="Google Shape;493;g37f83d31942_0_3"/>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94" name="Google Shape;494;g37f83d31942_0_3"/>
          <p:cNvPicPr preferRelativeResize="0"/>
          <p:nvPr/>
        </p:nvPicPr>
        <p:blipFill rotWithShape="1">
          <a:blip r:embed="rId3">
            <a:alphaModFix/>
          </a:blip>
          <a:srcRect b="0" l="0" r="0" t="0"/>
          <a:stretch/>
        </p:blipFill>
        <p:spPr>
          <a:xfrm>
            <a:off x="907075" y="256775"/>
            <a:ext cx="1803300" cy="1325700"/>
          </a:xfrm>
          <a:prstGeom prst="ellipse">
            <a:avLst/>
          </a:prstGeom>
          <a:noFill/>
          <a:ln>
            <a:noFill/>
          </a:ln>
          <a:effectLst>
            <a:outerShdw blurRad="57150" rotWithShape="0" algn="bl" dir="5400000" dist="19050">
              <a:srgbClr val="000000">
                <a:alpha val="49803"/>
              </a:srgbClr>
            </a:outerShdw>
          </a:effectLst>
        </p:spPr>
      </p:pic>
      <p:pic>
        <p:nvPicPr>
          <p:cNvPr id="495" name="Google Shape;495;g37f83d31942_0_3"/>
          <p:cNvPicPr preferRelativeResize="0"/>
          <p:nvPr/>
        </p:nvPicPr>
        <p:blipFill rotWithShape="1">
          <a:blip r:embed="rId4">
            <a:alphaModFix/>
          </a:blip>
          <a:srcRect b="5451" l="21315" r="44741" t="39019"/>
          <a:stretch/>
        </p:blipFill>
        <p:spPr>
          <a:xfrm>
            <a:off x="7184224" y="1872150"/>
            <a:ext cx="4709899" cy="43341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0" name="Shape 500"/>
        <p:cNvGrpSpPr/>
        <p:nvPr/>
      </p:nvGrpSpPr>
      <p:grpSpPr>
        <a:xfrm>
          <a:off x="0" y="0"/>
          <a:ext cx="0" cy="0"/>
          <a:chOff x="0" y="0"/>
          <a:chExt cx="0" cy="0"/>
        </a:xfrm>
      </p:grpSpPr>
      <p:sp>
        <p:nvSpPr>
          <p:cNvPr id="501" name="Google Shape;501;g36340a4dfa9_0_20"/>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ELIZA: AI Chatbot – 1967</a:t>
            </a:r>
            <a:endParaRPr/>
          </a:p>
        </p:txBody>
      </p:sp>
      <p:sp>
        <p:nvSpPr>
          <p:cNvPr id="502" name="Google Shape;502;g36340a4dfa9_0_20"/>
          <p:cNvSpPr txBox="1"/>
          <p:nvPr>
            <p:ph idx="1" type="body"/>
          </p:nvPr>
        </p:nvSpPr>
        <p:spPr>
          <a:xfrm>
            <a:off x="489850" y="1872150"/>
            <a:ext cx="6773400" cy="4802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“ELIZA- A Computer Program for the Study of Natural Language Communication Between Man and Machine”</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It is a chatbot similar to ChatGPT!</a:t>
            </a:r>
            <a:endParaRPr>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Can ask questions about psychology</a:t>
            </a:r>
            <a:endParaRPr sz="2800">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Gave responses based on keywords</a:t>
            </a:r>
            <a:endParaRPr>
              <a:latin typeface="Avenir"/>
              <a:ea typeface="Avenir"/>
              <a:cs typeface="Avenir"/>
              <a:sym typeface="Avenir"/>
            </a:endParaRPr>
          </a:p>
        </p:txBody>
      </p:sp>
      <p:sp>
        <p:nvSpPr>
          <p:cNvPr id="503" name="Google Shape;503;g36340a4dfa9_0_2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04" name="Google Shape;504;g36340a4dfa9_0_20">
            <a:hlinkClick r:id="rId3"/>
          </p:cNvPr>
          <p:cNvPicPr preferRelativeResize="0"/>
          <p:nvPr/>
        </p:nvPicPr>
        <p:blipFill rotWithShape="1">
          <a:blip r:embed="rId4">
            <a:alphaModFix/>
          </a:blip>
          <a:srcRect b="0" l="0" r="0" t="0"/>
          <a:stretch/>
        </p:blipFill>
        <p:spPr>
          <a:xfrm>
            <a:off x="7263325" y="2397325"/>
            <a:ext cx="4861800" cy="26406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505" name="Google Shape;505;g36340a4dfa9_0_20"/>
          <p:cNvPicPr preferRelativeResize="0"/>
          <p:nvPr/>
        </p:nvPicPr>
        <p:blipFill rotWithShape="1">
          <a:blip r:embed="rId5">
            <a:alphaModFix/>
          </a:blip>
          <a:srcRect b="0" l="0" r="0" t="0"/>
          <a:stretch/>
        </p:blipFill>
        <p:spPr>
          <a:xfrm>
            <a:off x="881725" y="218275"/>
            <a:ext cx="1675500" cy="1619400"/>
          </a:xfrm>
          <a:prstGeom prst="ellipse">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0" name="Shape 510"/>
        <p:cNvGrpSpPr/>
        <p:nvPr/>
      </p:nvGrpSpPr>
      <p:grpSpPr>
        <a:xfrm>
          <a:off x="0" y="0"/>
          <a:ext cx="0" cy="0"/>
          <a:chOff x="0" y="0"/>
          <a:chExt cx="0" cy="0"/>
        </a:xfrm>
      </p:grpSpPr>
      <p:sp>
        <p:nvSpPr>
          <p:cNvPr id="511" name="Google Shape;511;g363ab158ada_0_31"/>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ALPAC Report - 1966</a:t>
            </a:r>
            <a:endParaRPr/>
          </a:p>
        </p:txBody>
      </p:sp>
      <p:sp>
        <p:nvSpPr>
          <p:cNvPr id="512" name="Google Shape;512;g363ab158ada_0_31"/>
          <p:cNvSpPr txBox="1"/>
          <p:nvPr>
            <p:ph idx="1" type="body"/>
          </p:nvPr>
        </p:nvSpPr>
        <p:spPr>
          <a:xfrm>
            <a:off x="828250" y="1872150"/>
            <a:ext cx="6981600" cy="47511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Font typeface="Avenir"/>
              <a:buChar char="•"/>
            </a:pPr>
            <a:r>
              <a:rPr lang="en-US">
                <a:latin typeface="Avenir"/>
                <a:ea typeface="Avenir"/>
                <a:cs typeface="Avenir"/>
                <a:sym typeface="Avenir"/>
              </a:rPr>
              <a:t>ALPAC (Automatic Language Processing Advisory Committee) Report (1966):</a:t>
            </a:r>
            <a:endParaRPr>
              <a:latin typeface="Avenir"/>
              <a:ea typeface="Avenir"/>
              <a:cs typeface="Avenir"/>
              <a:sym typeface="Avenir"/>
            </a:endParaRPr>
          </a:p>
          <a:p>
            <a:pPr indent="-266700" lvl="1" marL="685800" rtl="0" algn="l">
              <a:lnSpc>
                <a:spcPct val="90000"/>
              </a:lnSpc>
              <a:spcBef>
                <a:spcPts val="0"/>
              </a:spcBef>
              <a:spcAft>
                <a:spcPts val="0"/>
              </a:spcAft>
              <a:buSzPts val="2400"/>
              <a:buFont typeface="Avenir"/>
              <a:buChar char="•"/>
            </a:pPr>
            <a:r>
              <a:rPr lang="en-US">
                <a:latin typeface="Avenir"/>
                <a:ea typeface="Avenir"/>
                <a:cs typeface="Avenir"/>
                <a:sym typeface="Avenir"/>
              </a:rPr>
              <a:t>Output was expensive, slow, and inaccurate.</a:t>
            </a:r>
            <a:endParaRPr>
              <a:latin typeface="Avenir"/>
              <a:ea typeface="Avenir"/>
              <a:cs typeface="Avenir"/>
              <a:sym typeface="Avenir"/>
            </a:endParaRPr>
          </a:p>
          <a:p>
            <a:pPr indent="-266700" lvl="1" marL="685800" rtl="0" algn="l">
              <a:lnSpc>
                <a:spcPct val="90000"/>
              </a:lnSpc>
              <a:spcBef>
                <a:spcPts val="0"/>
              </a:spcBef>
              <a:spcAft>
                <a:spcPts val="0"/>
              </a:spcAft>
              <a:buSzPts val="2400"/>
              <a:buFont typeface="Avenir"/>
              <a:buChar char="•"/>
            </a:pPr>
            <a:r>
              <a:rPr lang="en-US">
                <a:latin typeface="Avenir"/>
                <a:ea typeface="Avenir"/>
                <a:cs typeface="Avenir"/>
                <a:sym typeface="Avenir"/>
              </a:rPr>
              <a:t>Recommended cutting funding, halting most Machine Translation projects.</a:t>
            </a:r>
            <a:endParaRPr>
              <a:latin typeface="Avenir"/>
              <a:ea typeface="Avenir"/>
              <a:cs typeface="Avenir"/>
              <a:sym typeface="Avenir"/>
            </a:endParaRPr>
          </a:p>
          <a:p>
            <a:pPr indent="-228600" lvl="0" marL="228600" rtl="0" algn="l">
              <a:lnSpc>
                <a:spcPct val="90000"/>
              </a:lnSpc>
              <a:spcBef>
                <a:spcPts val="0"/>
              </a:spcBef>
              <a:spcAft>
                <a:spcPts val="0"/>
              </a:spcAft>
              <a:buSzPts val="2800"/>
              <a:buFont typeface="Avenir"/>
              <a:buChar char="•"/>
            </a:pPr>
            <a:r>
              <a:rPr lang="en-US">
                <a:latin typeface="Avenir"/>
                <a:ea typeface="Avenir"/>
                <a:cs typeface="Avenir"/>
                <a:sym typeface="Avenir"/>
              </a:rPr>
              <a:t>AI language research cooled during the late 1960s </a:t>
            </a:r>
            <a:endParaRPr>
              <a:latin typeface="Avenir"/>
              <a:ea typeface="Avenir"/>
              <a:cs typeface="Avenir"/>
              <a:sym typeface="Avenir"/>
            </a:endParaRPr>
          </a:p>
        </p:txBody>
      </p:sp>
      <p:sp>
        <p:nvSpPr>
          <p:cNvPr id="513" name="Google Shape;513;g363ab158ada_0_31"/>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14" name="Google Shape;514;g363ab158ada_0_31"/>
          <p:cNvPicPr preferRelativeResize="0"/>
          <p:nvPr/>
        </p:nvPicPr>
        <p:blipFill rotWithShape="1">
          <a:blip r:embed="rId3">
            <a:alphaModFix/>
          </a:blip>
          <a:srcRect b="13313" l="20421" r="16290" t="0"/>
          <a:stretch/>
        </p:blipFill>
        <p:spPr>
          <a:xfrm>
            <a:off x="8476700" y="1574650"/>
            <a:ext cx="2868000" cy="50487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515" name="Google Shape;515;g363ab158ada_0_31"/>
          <p:cNvPicPr preferRelativeResize="0"/>
          <p:nvPr/>
        </p:nvPicPr>
        <p:blipFill rotWithShape="1">
          <a:blip r:embed="rId4">
            <a:alphaModFix/>
          </a:blip>
          <a:srcRect b="0" l="0" r="0" t="0"/>
          <a:stretch/>
        </p:blipFill>
        <p:spPr>
          <a:xfrm>
            <a:off x="1548725" y="481300"/>
            <a:ext cx="1315325" cy="1093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20" name="Shape 520"/>
        <p:cNvGrpSpPr/>
        <p:nvPr/>
      </p:nvGrpSpPr>
      <p:grpSpPr>
        <a:xfrm>
          <a:off x="0" y="0"/>
          <a:ext cx="0" cy="0"/>
          <a:chOff x="0" y="0"/>
          <a:chExt cx="0" cy="0"/>
        </a:xfrm>
      </p:grpSpPr>
      <p:sp>
        <p:nvSpPr>
          <p:cNvPr id="521" name="Google Shape;521;g363ac02c75a_1_28"/>
          <p:cNvSpPr txBox="1"/>
          <p:nvPr>
            <p:ph type="title"/>
          </p:nvPr>
        </p:nvSpPr>
        <p:spPr>
          <a:xfrm>
            <a:off x="2714625" y="365125"/>
            <a:ext cx="8639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Google Translate - 2006</a:t>
            </a:r>
            <a:endParaRPr/>
          </a:p>
        </p:txBody>
      </p:sp>
      <p:sp>
        <p:nvSpPr>
          <p:cNvPr id="522" name="Google Shape;522;g363ac02c75a_1_28"/>
          <p:cNvSpPr txBox="1"/>
          <p:nvPr>
            <p:ph idx="1" type="body"/>
          </p:nvPr>
        </p:nvSpPr>
        <p:spPr>
          <a:xfrm>
            <a:off x="374075" y="1872150"/>
            <a:ext cx="6852900" cy="4605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Started to translate Russian to English</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Utilized Statistical Machine Learning</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Trained on documents from the United Nations</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2016 shifted from pure statistical machine learning to neural networks (We will see the impacts of this change very shortly)</a:t>
            </a:r>
            <a:endParaRPr/>
          </a:p>
        </p:txBody>
      </p:sp>
      <p:sp>
        <p:nvSpPr>
          <p:cNvPr id="523" name="Google Shape;523;g363ac02c75a_1_28"/>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24" name="Google Shape;524;g363ac02c75a_1_28"/>
          <p:cNvPicPr preferRelativeResize="0"/>
          <p:nvPr/>
        </p:nvPicPr>
        <p:blipFill rotWithShape="1">
          <a:blip r:embed="rId3">
            <a:alphaModFix/>
          </a:blip>
          <a:srcRect b="0" l="0" r="0" t="0"/>
          <a:stretch/>
        </p:blipFill>
        <p:spPr>
          <a:xfrm>
            <a:off x="1200050" y="365124"/>
            <a:ext cx="1325700" cy="1325700"/>
          </a:xfrm>
          <a:prstGeom prst="ellipse">
            <a:avLst/>
          </a:prstGeom>
          <a:noFill/>
          <a:ln>
            <a:noFill/>
          </a:ln>
          <a:effectLst>
            <a:outerShdw blurRad="57150" rotWithShape="0" algn="bl" dir="5400000" dist="19050">
              <a:srgbClr val="000000">
                <a:alpha val="49803"/>
              </a:srgbClr>
            </a:outerShdw>
          </a:effectLst>
        </p:spPr>
      </p:pic>
      <p:pic>
        <p:nvPicPr>
          <p:cNvPr id="525" name="Google Shape;525;g363ac02c75a_1_28"/>
          <p:cNvPicPr preferRelativeResize="0"/>
          <p:nvPr/>
        </p:nvPicPr>
        <p:blipFill rotWithShape="1">
          <a:blip r:embed="rId4">
            <a:alphaModFix/>
          </a:blip>
          <a:srcRect b="0" l="0" r="0" t="0"/>
          <a:stretch/>
        </p:blipFill>
        <p:spPr>
          <a:xfrm>
            <a:off x="7284150" y="2569500"/>
            <a:ext cx="4660200" cy="2621400"/>
          </a:xfrm>
          <a:prstGeom prst="roundRect">
            <a:avLst>
              <a:gd fmla="val 16667" name="adj"/>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0" name="Shape 530"/>
        <p:cNvGrpSpPr/>
        <p:nvPr/>
      </p:nvGrpSpPr>
      <p:grpSpPr>
        <a:xfrm>
          <a:off x="0" y="0"/>
          <a:ext cx="0" cy="0"/>
          <a:chOff x="0" y="0"/>
          <a:chExt cx="0" cy="0"/>
        </a:xfrm>
      </p:grpSpPr>
      <p:sp>
        <p:nvSpPr>
          <p:cNvPr id="531" name="Google Shape;531;g3665a473be3_0_0"/>
          <p:cNvSpPr txBox="1"/>
          <p:nvPr>
            <p:ph type="title"/>
          </p:nvPr>
        </p:nvSpPr>
        <p:spPr>
          <a:xfrm>
            <a:off x="2714625" y="365125"/>
            <a:ext cx="8639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Virtual Assistants - 2011</a:t>
            </a:r>
            <a:endParaRPr/>
          </a:p>
        </p:txBody>
      </p:sp>
      <p:sp>
        <p:nvSpPr>
          <p:cNvPr id="532" name="Google Shape;532;g3665a473be3_0_0"/>
          <p:cNvSpPr txBox="1"/>
          <p:nvPr>
            <p:ph idx="1" type="body"/>
          </p:nvPr>
        </p:nvSpPr>
        <p:spPr>
          <a:xfrm>
            <a:off x="573075" y="1845625"/>
            <a:ext cx="6852900" cy="46050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2003 DARPA and Stanford Research Institute (SRI) started work on speech recognition</a:t>
            </a:r>
            <a:endParaRPr/>
          </a:p>
          <a:p>
            <a:pPr indent="-342900" lvl="0" marL="457200" rtl="0" algn="l">
              <a:lnSpc>
                <a:spcPct val="90000"/>
              </a:lnSpc>
              <a:spcBef>
                <a:spcPts val="0"/>
              </a:spcBef>
              <a:spcAft>
                <a:spcPts val="0"/>
              </a:spcAft>
              <a:buSzPts val="1800"/>
              <a:buChar char="●"/>
            </a:pPr>
            <a:r>
              <a:rPr lang="en-US"/>
              <a:t>2007 a team of researchers leave the project to start their own start-up called Siri</a:t>
            </a:r>
            <a:endParaRPr/>
          </a:p>
          <a:p>
            <a:pPr indent="-342900" lvl="0" marL="457200" rtl="0" algn="l">
              <a:lnSpc>
                <a:spcPct val="90000"/>
              </a:lnSpc>
              <a:spcBef>
                <a:spcPts val="0"/>
              </a:spcBef>
              <a:spcAft>
                <a:spcPts val="0"/>
              </a:spcAft>
              <a:buSzPts val="1800"/>
              <a:buChar char="●"/>
            </a:pPr>
            <a:r>
              <a:rPr lang="en-US"/>
              <a:t>2010 Siri is acquired by Apple</a:t>
            </a:r>
            <a:endParaRPr/>
          </a:p>
          <a:p>
            <a:pPr indent="-342900" lvl="0" marL="457200" rtl="0" algn="l">
              <a:lnSpc>
                <a:spcPct val="90000"/>
              </a:lnSpc>
              <a:spcBef>
                <a:spcPts val="0"/>
              </a:spcBef>
              <a:spcAft>
                <a:spcPts val="0"/>
              </a:spcAft>
              <a:buSzPts val="1800"/>
              <a:buChar char="●"/>
            </a:pPr>
            <a:r>
              <a:rPr lang="en-US"/>
              <a:t>2011 Siri is integrated into the iPhone 4s</a:t>
            </a:r>
            <a:endParaRPr/>
          </a:p>
          <a:p>
            <a:pPr indent="-342900" lvl="0" marL="457200" rtl="0" algn="l">
              <a:lnSpc>
                <a:spcPct val="90000"/>
              </a:lnSpc>
              <a:spcBef>
                <a:spcPts val="0"/>
              </a:spcBef>
              <a:spcAft>
                <a:spcPts val="0"/>
              </a:spcAft>
              <a:buSzPts val="1800"/>
              <a:buChar char="●"/>
            </a:pPr>
            <a:r>
              <a:rPr lang="en-US"/>
              <a:t>Google (Google Now), Microsoft (Cortana), Amazon (Alexa)</a:t>
            </a:r>
            <a:endParaRPr/>
          </a:p>
        </p:txBody>
      </p:sp>
      <p:sp>
        <p:nvSpPr>
          <p:cNvPr id="533" name="Google Shape;533;g3665a473be3_0_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34" name="Google Shape;534;g3665a473be3_0_0"/>
          <p:cNvPicPr preferRelativeResize="0"/>
          <p:nvPr/>
        </p:nvPicPr>
        <p:blipFill rotWithShape="1">
          <a:blip r:embed="rId3">
            <a:alphaModFix/>
          </a:blip>
          <a:srcRect b="0" l="0" r="0" t="0"/>
          <a:stretch/>
        </p:blipFill>
        <p:spPr>
          <a:xfrm>
            <a:off x="1200050" y="365124"/>
            <a:ext cx="1325700" cy="1325700"/>
          </a:xfrm>
          <a:prstGeom prst="ellipse">
            <a:avLst/>
          </a:prstGeom>
          <a:noFill/>
          <a:ln>
            <a:noFill/>
          </a:ln>
          <a:effectLst>
            <a:outerShdw blurRad="57150" rotWithShape="0" algn="bl" dir="5400000" dist="19050">
              <a:srgbClr val="000000">
                <a:alpha val="49803"/>
              </a:srgbClr>
            </a:outerShdw>
          </a:effectLst>
        </p:spPr>
      </p:pic>
      <p:pic>
        <p:nvPicPr>
          <p:cNvPr id="535" name="Google Shape;535;g3665a473be3_0_0"/>
          <p:cNvPicPr preferRelativeResize="0"/>
          <p:nvPr/>
        </p:nvPicPr>
        <p:blipFill rotWithShape="1">
          <a:blip r:embed="rId4">
            <a:alphaModFix/>
          </a:blip>
          <a:srcRect b="0" l="0" r="0" t="0"/>
          <a:stretch/>
        </p:blipFill>
        <p:spPr>
          <a:xfrm>
            <a:off x="7578375" y="1843225"/>
            <a:ext cx="4461225" cy="4461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40" name="Shape 540"/>
        <p:cNvGrpSpPr/>
        <p:nvPr/>
      </p:nvGrpSpPr>
      <p:grpSpPr>
        <a:xfrm>
          <a:off x="0" y="0"/>
          <a:ext cx="0" cy="0"/>
          <a:chOff x="0" y="0"/>
          <a:chExt cx="0" cy="0"/>
        </a:xfrm>
      </p:grpSpPr>
      <p:sp>
        <p:nvSpPr>
          <p:cNvPr id="541" name="Google Shape;541;g3654eeb6de3_1_38"/>
          <p:cNvSpPr txBox="1"/>
          <p:nvPr>
            <p:ph type="ctrTitle"/>
          </p:nvPr>
        </p:nvSpPr>
        <p:spPr>
          <a:xfrm>
            <a:off x="598044" y="1042575"/>
            <a:ext cx="10995900" cy="899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en-US">
                <a:latin typeface="Avenir"/>
                <a:ea typeface="Avenir"/>
                <a:cs typeface="Avenir"/>
                <a:sym typeface="Avenir"/>
              </a:rPr>
              <a:t>AI Architecture</a:t>
            </a:r>
            <a:endParaRPr/>
          </a:p>
        </p:txBody>
      </p:sp>
      <p:sp>
        <p:nvSpPr>
          <p:cNvPr id="542" name="Google Shape;542;g3654eeb6de3_1_38"/>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43" name="Google Shape;543;g3654eeb6de3_1_38"/>
          <p:cNvPicPr preferRelativeResize="0"/>
          <p:nvPr/>
        </p:nvPicPr>
        <p:blipFill rotWithShape="1">
          <a:blip r:embed="rId3">
            <a:alphaModFix/>
          </a:blip>
          <a:srcRect b="0" l="0" r="0" t="0"/>
          <a:stretch/>
        </p:blipFill>
        <p:spPr>
          <a:xfrm>
            <a:off x="10830750" y="6020300"/>
            <a:ext cx="675450" cy="532900"/>
          </a:xfrm>
          <a:prstGeom prst="rect">
            <a:avLst/>
          </a:prstGeom>
          <a:noFill/>
          <a:ln>
            <a:noFill/>
          </a:ln>
        </p:spPr>
      </p:pic>
      <p:sp>
        <p:nvSpPr>
          <p:cNvPr id="544" name="Google Shape;544;g3654eeb6de3_1_38"/>
          <p:cNvSpPr txBox="1"/>
          <p:nvPr/>
        </p:nvSpPr>
        <p:spPr>
          <a:xfrm>
            <a:off x="4081050" y="2393400"/>
            <a:ext cx="7272000" cy="160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r>
              <a:rPr b="0" i="1" lang="en-US" sz="2800" u="none" cap="none" strike="noStrike">
                <a:solidFill>
                  <a:schemeClr val="dk1"/>
                </a:solidFill>
                <a:latin typeface="Arial"/>
                <a:ea typeface="Arial"/>
                <a:cs typeface="Arial"/>
                <a:sym typeface="Arial"/>
              </a:rPr>
              <a:t>Deep learning is a way of teaching computers to represent the world, so they can understand it.”</a:t>
            </a:r>
            <a:r>
              <a:rPr b="0" i="0" lang="en-US" sz="2800" u="none" cap="none" strike="noStrike">
                <a:solidFill>
                  <a:schemeClr val="dk1"/>
                </a:solidFill>
                <a:latin typeface="Arial"/>
                <a:ea typeface="Arial"/>
                <a:cs typeface="Arial"/>
                <a:sym typeface="Arial"/>
              </a:rPr>
              <a:t> - Yann LeCun</a:t>
            </a:r>
            <a:endParaRPr b="0" i="0" sz="2800" u="none" cap="none" strike="noStrike">
              <a:solidFill>
                <a:schemeClr val="dk1"/>
              </a:solidFill>
              <a:latin typeface="Arial"/>
              <a:ea typeface="Arial"/>
              <a:cs typeface="Arial"/>
              <a:sym typeface="Arial"/>
            </a:endParaRPr>
          </a:p>
        </p:txBody>
      </p:sp>
      <p:sp>
        <p:nvSpPr>
          <p:cNvPr id="545" name="Google Shape;545;g3654eeb6de3_1_38"/>
          <p:cNvSpPr txBox="1"/>
          <p:nvPr>
            <p:ph idx="4294967295" type="body"/>
          </p:nvPr>
        </p:nvSpPr>
        <p:spPr>
          <a:xfrm>
            <a:off x="465450" y="2339950"/>
            <a:ext cx="3615600" cy="4329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1000"/>
              </a:spcBef>
              <a:spcAft>
                <a:spcPts val="0"/>
              </a:spcAft>
              <a:buSzPts val="2800"/>
              <a:buFont typeface="Avenir"/>
              <a:buChar char="●"/>
            </a:pPr>
            <a:r>
              <a:rPr lang="en-US">
                <a:latin typeface="Avenir"/>
                <a:ea typeface="Avenir"/>
                <a:cs typeface="Avenir"/>
                <a:sym typeface="Avenir"/>
              </a:rPr>
              <a:t>AI in Games</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in Mathematics</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lang="en-US">
                <a:latin typeface="Avenir"/>
                <a:ea typeface="Avenir"/>
                <a:cs typeface="Avenir"/>
                <a:sym typeface="Avenir"/>
              </a:rPr>
              <a:t>AI in Language</a:t>
            </a:r>
            <a:endParaRPr>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b="1" lang="en-US" u="sng">
                <a:latin typeface="Avenir"/>
                <a:ea typeface="Avenir"/>
                <a:cs typeface="Avenir"/>
                <a:sym typeface="Avenir"/>
              </a:rPr>
              <a:t>AI Architecture</a:t>
            </a:r>
            <a:endParaRPr b="1" u="sng">
              <a:latin typeface="Avenir"/>
              <a:ea typeface="Avenir"/>
              <a:cs typeface="Avenir"/>
              <a:sym typeface="Aveni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0" name="Shape 550"/>
        <p:cNvGrpSpPr/>
        <p:nvPr/>
      </p:nvGrpSpPr>
      <p:grpSpPr>
        <a:xfrm>
          <a:off x="0" y="0"/>
          <a:ext cx="0" cy="0"/>
          <a:chOff x="0" y="0"/>
          <a:chExt cx="0" cy="0"/>
        </a:xfrm>
      </p:grpSpPr>
      <p:sp>
        <p:nvSpPr>
          <p:cNvPr id="551" name="Google Shape;551;g363ac02c75a_1_57"/>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Rosenblatt and The Perceptron – 1957</a:t>
            </a:r>
            <a:endParaRPr/>
          </a:p>
        </p:txBody>
      </p:sp>
      <p:sp>
        <p:nvSpPr>
          <p:cNvPr id="552" name="Google Shape;552;g363ac02c75a_1_57"/>
          <p:cNvSpPr txBox="1"/>
          <p:nvPr>
            <p:ph idx="1" type="body"/>
          </p:nvPr>
        </p:nvSpPr>
        <p:spPr>
          <a:xfrm>
            <a:off x="465375" y="1825625"/>
            <a:ext cx="6357900" cy="48978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SzPts val="2800"/>
              <a:buFont typeface="Avenir"/>
              <a:buChar char="•"/>
            </a:pPr>
            <a:r>
              <a:rPr lang="en-US">
                <a:latin typeface="Avenir"/>
                <a:ea typeface="Avenir"/>
                <a:cs typeface="Avenir"/>
                <a:sym typeface="Avenir"/>
              </a:rPr>
              <a:t>Based on work by McCulloch and Pitts “Artificial Neuron”</a:t>
            </a:r>
            <a:endParaRPr>
              <a:latin typeface="Avenir"/>
              <a:ea typeface="Avenir"/>
              <a:cs typeface="Avenir"/>
              <a:sym typeface="Avenir"/>
            </a:endParaRPr>
          </a:p>
          <a:p>
            <a:pPr indent="0" lvl="0" marL="228600" marR="0" rtl="0" algn="l">
              <a:lnSpc>
                <a:spcPct val="100000"/>
              </a:lnSpc>
              <a:spcBef>
                <a:spcPts val="0"/>
              </a:spcBef>
              <a:spcAft>
                <a:spcPts val="0"/>
              </a:spcAft>
              <a:buSzPts val="1800"/>
              <a:buNone/>
            </a:pPr>
            <a:r>
              <a:t/>
            </a:r>
            <a:endParaRPr sz="1400">
              <a:latin typeface="Avenir"/>
              <a:ea typeface="Avenir"/>
              <a:cs typeface="Avenir"/>
              <a:sym typeface="Avenir"/>
            </a:endParaRPr>
          </a:p>
          <a:p>
            <a:pPr indent="-228600" lvl="0" marL="228600" marR="0" rtl="0" algn="l">
              <a:lnSpc>
                <a:spcPct val="100000"/>
              </a:lnSpc>
              <a:spcBef>
                <a:spcPts val="0"/>
              </a:spcBef>
              <a:spcAft>
                <a:spcPts val="0"/>
              </a:spcAft>
              <a:buSzPts val="2800"/>
              <a:buFont typeface="Avenir"/>
              <a:buChar char="•"/>
            </a:pPr>
            <a:r>
              <a:rPr lang="en-US">
                <a:latin typeface="Avenir"/>
                <a:ea typeface="Avenir"/>
                <a:cs typeface="Avenir"/>
                <a:sym typeface="Avenir"/>
              </a:rPr>
              <a:t>Three Components: </a:t>
            </a:r>
            <a:endParaRPr>
              <a:latin typeface="Avenir"/>
              <a:ea typeface="Avenir"/>
              <a:cs typeface="Avenir"/>
              <a:sym typeface="Avenir"/>
            </a:endParaRPr>
          </a:p>
          <a:p>
            <a:pPr indent="-292100" lvl="1" marL="685800" marR="0" rtl="0" algn="l">
              <a:lnSpc>
                <a:spcPct val="100000"/>
              </a:lnSpc>
              <a:spcBef>
                <a:spcPts val="0"/>
              </a:spcBef>
              <a:spcAft>
                <a:spcPts val="0"/>
              </a:spcAft>
              <a:buSzPts val="2800"/>
              <a:buFont typeface="Avenir"/>
              <a:buChar char="•"/>
            </a:pPr>
            <a:r>
              <a:rPr lang="en-US" sz="2800">
                <a:latin typeface="Avenir"/>
                <a:ea typeface="Avenir"/>
                <a:cs typeface="Avenir"/>
                <a:sym typeface="Avenir"/>
              </a:rPr>
              <a:t>Sensory units - receive optical input</a:t>
            </a:r>
            <a:endParaRPr sz="2800">
              <a:latin typeface="Avenir"/>
              <a:ea typeface="Avenir"/>
              <a:cs typeface="Avenir"/>
              <a:sym typeface="Avenir"/>
            </a:endParaRPr>
          </a:p>
          <a:p>
            <a:pPr indent="-292100" lvl="1" marL="685800" marR="0" rtl="0" algn="l">
              <a:lnSpc>
                <a:spcPct val="100000"/>
              </a:lnSpc>
              <a:spcBef>
                <a:spcPts val="0"/>
              </a:spcBef>
              <a:spcAft>
                <a:spcPts val="0"/>
              </a:spcAft>
              <a:buSzPts val="2800"/>
              <a:buFont typeface="Avenir"/>
              <a:buChar char="•"/>
            </a:pPr>
            <a:r>
              <a:rPr lang="en-US" sz="2800">
                <a:latin typeface="Avenir"/>
                <a:ea typeface="Avenir"/>
                <a:cs typeface="Avenir"/>
                <a:sym typeface="Avenir"/>
              </a:rPr>
              <a:t>Association units - fire based on input from the sensory units</a:t>
            </a:r>
            <a:endParaRPr sz="2800">
              <a:latin typeface="Avenir"/>
              <a:ea typeface="Avenir"/>
              <a:cs typeface="Avenir"/>
              <a:sym typeface="Avenir"/>
            </a:endParaRPr>
          </a:p>
          <a:p>
            <a:pPr indent="-292100" lvl="1" marL="685800" marR="0" rtl="0" algn="l">
              <a:lnSpc>
                <a:spcPct val="100000"/>
              </a:lnSpc>
              <a:spcBef>
                <a:spcPts val="0"/>
              </a:spcBef>
              <a:spcAft>
                <a:spcPts val="0"/>
              </a:spcAft>
              <a:buSzPts val="2800"/>
              <a:buFont typeface="Avenir"/>
              <a:buChar char="•"/>
            </a:pPr>
            <a:r>
              <a:rPr lang="en-US" sz="2800">
                <a:latin typeface="Avenir"/>
                <a:ea typeface="Avenir"/>
                <a:cs typeface="Avenir"/>
                <a:sym typeface="Avenir"/>
              </a:rPr>
              <a:t>Response units-  fire based on input from association units</a:t>
            </a:r>
            <a:endParaRPr sz="2800">
              <a:latin typeface="Avenir"/>
              <a:ea typeface="Avenir"/>
              <a:cs typeface="Avenir"/>
              <a:sym typeface="Avenir"/>
            </a:endParaRPr>
          </a:p>
          <a:p>
            <a:pPr indent="0" lvl="0" marL="0" rtl="0" algn="l">
              <a:lnSpc>
                <a:spcPct val="90000"/>
              </a:lnSpc>
              <a:spcBef>
                <a:spcPts val="1000"/>
              </a:spcBef>
              <a:spcAft>
                <a:spcPts val="0"/>
              </a:spcAft>
              <a:buSzPts val="1800"/>
              <a:buNone/>
            </a:pPr>
            <a:r>
              <a:t/>
            </a:r>
            <a:endParaRPr sz="4200">
              <a:latin typeface="Avenir"/>
              <a:ea typeface="Avenir"/>
              <a:cs typeface="Avenir"/>
              <a:sym typeface="Avenir"/>
            </a:endParaRPr>
          </a:p>
          <a:p>
            <a:pPr indent="-50800" lvl="0" marL="228600" rtl="0" algn="l">
              <a:lnSpc>
                <a:spcPct val="90000"/>
              </a:lnSpc>
              <a:spcBef>
                <a:spcPts val="1000"/>
              </a:spcBef>
              <a:spcAft>
                <a:spcPts val="0"/>
              </a:spcAft>
              <a:buClr>
                <a:schemeClr val="dk1"/>
              </a:buClr>
              <a:buSzPts val="2800"/>
              <a:buNone/>
            </a:pPr>
            <a:r>
              <a:t/>
            </a:r>
            <a:endParaRPr>
              <a:latin typeface="Avenir"/>
              <a:ea typeface="Avenir"/>
              <a:cs typeface="Avenir"/>
              <a:sym typeface="Avenir"/>
            </a:endParaRPr>
          </a:p>
        </p:txBody>
      </p:sp>
      <p:sp>
        <p:nvSpPr>
          <p:cNvPr id="553" name="Google Shape;553;g363ac02c75a_1_57"/>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54" name="Google Shape;554;g363ac02c75a_1_57"/>
          <p:cNvPicPr preferRelativeResize="0"/>
          <p:nvPr/>
        </p:nvPicPr>
        <p:blipFill rotWithShape="1">
          <a:blip r:embed="rId3">
            <a:alphaModFix/>
          </a:blip>
          <a:srcRect b="0" l="0" r="0" t="0"/>
          <a:stretch/>
        </p:blipFill>
        <p:spPr>
          <a:xfrm>
            <a:off x="7127250" y="1342113"/>
            <a:ext cx="4618800" cy="22068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555" name="Google Shape;555;g363ac02c75a_1_57"/>
          <p:cNvPicPr preferRelativeResize="0"/>
          <p:nvPr/>
        </p:nvPicPr>
        <p:blipFill rotWithShape="1">
          <a:blip r:embed="rId4">
            <a:alphaModFix/>
          </a:blip>
          <a:srcRect b="0" l="0" r="0" t="0"/>
          <a:stretch/>
        </p:blipFill>
        <p:spPr>
          <a:xfrm>
            <a:off x="7968425" y="3687913"/>
            <a:ext cx="2381400" cy="2924100"/>
          </a:xfrm>
          <a:prstGeom prst="roundRect">
            <a:avLst>
              <a:gd fmla="val 16667" name="adj"/>
            </a:avLst>
          </a:prstGeom>
          <a:noFill/>
          <a:ln>
            <a:noFill/>
          </a:ln>
        </p:spPr>
      </p:pic>
      <p:pic>
        <p:nvPicPr>
          <p:cNvPr id="556" name="Google Shape;556;g363ac02c75a_1_57"/>
          <p:cNvPicPr preferRelativeResize="0"/>
          <p:nvPr/>
        </p:nvPicPr>
        <p:blipFill rotWithShape="1">
          <a:blip r:embed="rId5">
            <a:alphaModFix/>
          </a:blip>
          <a:srcRect b="0" l="17525" r="0" t="0"/>
          <a:stretch/>
        </p:blipFill>
        <p:spPr>
          <a:xfrm>
            <a:off x="1249200" y="365125"/>
            <a:ext cx="1394400" cy="1325700"/>
          </a:xfrm>
          <a:prstGeom prst="ellipse">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61" name="Shape 561"/>
        <p:cNvGrpSpPr/>
        <p:nvPr/>
      </p:nvGrpSpPr>
      <p:grpSpPr>
        <a:xfrm>
          <a:off x="0" y="0"/>
          <a:ext cx="0" cy="0"/>
          <a:chOff x="0" y="0"/>
          <a:chExt cx="0" cy="0"/>
        </a:xfrm>
      </p:grpSpPr>
      <p:sp>
        <p:nvSpPr>
          <p:cNvPr id="562" name="Google Shape;562;g3638b98a2de_0_2"/>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Minsky and The Perceptron – 1969</a:t>
            </a:r>
            <a:endParaRPr/>
          </a:p>
        </p:txBody>
      </p:sp>
      <p:sp>
        <p:nvSpPr>
          <p:cNvPr id="563" name="Google Shape;563;g3638b98a2de_0_2"/>
          <p:cNvSpPr txBox="1"/>
          <p:nvPr>
            <p:ph idx="1" type="body"/>
          </p:nvPr>
        </p:nvSpPr>
        <p:spPr>
          <a:xfrm>
            <a:off x="465375" y="1825625"/>
            <a:ext cx="6357900" cy="4897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SzPts val="2800"/>
              <a:buFont typeface="Avenir"/>
              <a:buChar char="•"/>
            </a:pPr>
            <a:r>
              <a:rPr lang="en-US" sz="2800">
                <a:latin typeface="Avenir"/>
                <a:ea typeface="Avenir"/>
                <a:cs typeface="Avenir"/>
                <a:sym typeface="Avenir"/>
              </a:rPr>
              <a:t>“</a:t>
            </a:r>
            <a:r>
              <a:rPr lang="en-US">
                <a:latin typeface="Avenir"/>
                <a:ea typeface="Avenir"/>
                <a:cs typeface="Avenir"/>
                <a:sym typeface="Avenir"/>
              </a:rPr>
              <a:t>Perceptron” Marvin Minsky and Seymour Papert Perceptron (1969)</a:t>
            </a:r>
            <a:endParaRPr>
              <a:latin typeface="Avenir"/>
              <a:ea typeface="Avenir"/>
              <a:cs typeface="Avenir"/>
              <a:sym typeface="Avenir"/>
            </a:endParaRPr>
          </a:p>
          <a:p>
            <a:pPr indent="0" lvl="0" marL="228600" marR="0" rtl="0" algn="l">
              <a:lnSpc>
                <a:spcPct val="100000"/>
              </a:lnSpc>
              <a:spcBef>
                <a:spcPts val="0"/>
              </a:spcBef>
              <a:spcAft>
                <a:spcPts val="0"/>
              </a:spcAft>
              <a:buSzPts val="1800"/>
              <a:buNone/>
            </a:pPr>
            <a:r>
              <a:t/>
            </a:r>
            <a:endParaRPr sz="1400">
              <a:latin typeface="Avenir"/>
              <a:ea typeface="Avenir"/>
              <a:cs typeface="Avenir"/>
              <a:sym typeface="Avenir"/>
            </a:endParaRPr>
          </a:p>
          <a:p>
            <a:pPr indent="-228600" lvl="0" marL="228600" marR="0" rtl="0" algn="l">
              <a:lnSpc>
                <a:spcPct val="100000"/>
              </a:lnSpc>
              <a:spcBef>
                <a:spcPts val="0"/>
              </a:spcBef>
              <a:spcAft>
                <a:spcPts val="0"/>
              </a:spcAft>
              <a:buSzPts val="2800"/>
              <a:buFont typeface="Avenir"/>
              <a:buChar char="•"/>
            </a:pPr>
            <a:r>
              <a:rPr lang="en-US">
                <a:latin typeface="Avenir"/>
                <a:ea typeface="Avenir"/>
                <a:cs typeface="Avenir"/>
                <a:sym typeface="Avenir"/>
              </a:rPr>
              <a:t>They showed that the Perceptron had significant weaknesses (XOR Problem)</a:t>
            </a:r>
            <a:endParaRPr>
              <a:latin typeface="Avenir"/>
              <a:ea typeface="Avenir"/>
              <a:cs typeface="Avenir"/>
              <a:sym typeface="Avenir"/>
            </a:endParaRPr>
          </a:p>
          <a:p>
            <a:pPr indent="0" lvl="0" marL="228600" marR="0" rtl="0" algn="l">
              <a:lnSpc>
                <a:spcPct val="100000"/>
              </a:lnSpc>
              <a:spcBef>
                <a:spcPts val="0"/>
              </a:spcBef>
              <a:spcAft>
                <a:spcPts val="0"/>
              </a:spcAft>
              <a:buSzPts val="1800"/>
              <a:buNone/>
            </a:pPr>
            <a:r>
              <a:t/>
            </a:r>
            <a:endParaRPr sz="1400">
              <a:latin typeface="Avenir"/>
              <a:ea typeface="Avenir"/>
              <a:cs typeface="Avenir"/>
              <a:sym typeface="Avenir"/>
            </a:endParaRPr>
          </a:p>
          <a:p>
            <a:pPr indent="-228600" lvl="0" marL="228600" marR="0" rtl="0" algn="l">
              <a:lnSpc>
                <a:spcPct val="100000"/>
              </a:lnSpc>
              <a:spcBef>
                <a:spcPts val="0"/>
              </a:spcBef>
              <a:spcAft>
                <a:spcPts val="0"/>
              </a:spcAft>
              <a:buSzPts val="2800"/>
              <a:buFont typeface="Avenir"/>
              <a:buChar char="•"/>
            </a:pPr>
            <a:r>
              <a:rPr lang="en-US">
                <a:latin typeface="Avenir"/>
                <a:ea typeface="Avenir"/>
                <a:cs typeface="Avenir"/>
                <a:sym typeface="Avenir"/>
              </a:rPr>
              <a:t>Training the Perceptron was impractical for many real problems</a:t>
            </a:r>
            <a:endParaRPr>
              <a:latin typeface="Avenir"/>
              <a:ea typeface="Avenir"/>
              <a:cs typeface="Avenir"/>
              <a:sym typeface="Avenir"/>
            </a:endParaRPr>
          </a:p>
        </p:txBody>
      </p:sp>
      <p:sp>
        <p:nvSpPr>
          <p:cNvPr id="564" name="Google Shape;564;g3638b98a2de_0_2"/>
          <p:cNvSpPr/>
          <p:nvPr/>
        </p:nvSpPr>
        <p:spPr>
          <a:xfrm>
            <a:off x="971613" y="364988"/>
            <a:ext cx="1523700" cy="13257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5" name="Google Shape;565;g3638b98a2de_0_2"/>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66" name="Google Shape;566;g3638b98a2de_0_2"/>
          <p:cNvPicPr preferRelativeResize="0"/>
          <p:nvPr/>
        </p:nvPicPr>
        <p:blipFill rotWithShape="1">
          <a:blip r:embed="rId4">
            <a:alphaModFix/>
          </a:blip>
          <a:srcRect b="0" l="0" r="0" t="0"/>
          <a:stretch/>
        </p:blipFill>
        <p:spPr>
          <a:xfrm>
            <a:off x="7036900" y="1690688"/>
            <a:ext cx="4862400" cy="4862400"/>
          </a:xfrm>
          <a:prstGeom prst="roundRect">
            <a:avLst>
              <a:gd fmla="val 16667" name="adj"/>
            </a:avLst>
          </a:prstGeom>
          <a:noFill/>
          <a:ln>
            <a:noFill/>
          </a:ln>
          <a:effectLst>
            <a:outerShdw blurRad="57150" rotWithShape="0" algn="bl" dir="5400000" dist="19050">
              <a:srgbClr val="000000">
                <a:alpha val="49803"/>
              </a:srgbClr>
            </a:outerShdw>
          </a:effectLst>
        </p:spPr>
      </p:pic>
      <p:sp>
        <p:nvSpPr>
          <p:cNvPr id="567" name="Google Shape;567;g3638b98a2de_0_2"/>
          <p:cNvSpPr/>
          <p:nvPr/>
        </p:nvSpPr>
        <p:spPr>
          <a:xfrm>
            <a:off x="7633125" y="3959225"/>
            <a:ext cx="483000" cy="6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3638b98a2de_0_2"/>
          <p:cNvSpPr/>
          <p:nvPr/>
        </p:nvSpPr>
        <p:spPr>
          <a:xfrm>
            <a:off x="8558200" y="5687200"/>
            <a:ext cx="1819800" cy="6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3638b98a2de_0_2"/>
          <p:cNvSpPr/>
          <p:nvPr/>
        </p:nvSpPr>
        <p:spPr>
          <a:xfrm>
            <a:off x="8230064" y="3261071"/>
            <a:ext cx="2621725" cy="2320950"/>
          </a:xfrm>
          <a:custGeom>
            <a:rect b="b" l="l" r="r" t="t"/>
            <a:pathLst>
              <a:path extrusionOk="0" h="92838" w="104869">
                <a:moveTo>
                  <a:pt x="98623" y="6441"/>
                </a:moveTo>
                <a:cubicBezTo>
                  <a:pt x="95201" y="6441"/>
                  <a:pt x="92952" y="2507"/>
                  <a:pt x="89775" y="1236"/>
                </a:cubicBezTo>
                <a:cubicBezTo>
                  <a:pt x="85101" y="-634"/>
                  <a:pt x="79665" y="2"/>
                  <a:pt x="74681" y="715"/>
                </a:cubicBezTo>
                <a:cubicBezTo>
                  <a:pt x="64718" y="2139"/>
                  <a:pt x="55009" y="15309"/>
                  <a:pt x="56985" y="25177"/>
                </a:cubicBezTo>
                <a:cubicBezTo>
                  <a:pt x="59294" y="36711"/>
                  <a:pt x="75906" y="39168"/>
                  <a:pt x="85091" y="46517"/>
                </a:cubicBezTo>
                <a:cubicBezTo>
                  <a:pt x="93598" y="53324"/>
                  <a:pt x="104869" y="61645"/>
                  <a:pt x="104869" y="72540"/>
                </a:cubicBezTo>
                <a:cubicBezTo>
                  <a:pt x="104869" y="76439"/>
                  <a:pt x="101867" y="80266"/>
                  <a:pt x="98623" y="82429"/>
                </a:cubicBezTo>
                <a:cubicBezTo>
                  <a:pt x="88804" y="88977"/>
                  <a:pt x="73350" y="87463"/>
                  <a:pt x="63231" y="81388"/>
                </a:cubicBezTo>
                <a:cubicBezTo>
                  <a:pt x="55003" y="76448"/>
                  <a:pt x="52480" y="64850"/>
                  <a:pt x="44494" y="59528"/>
                </a:cubicBezTo>
                <a:cubicBezTo>
                  <a:pt x="37953" y="55169"/>
                  <a:pt x="30342" y="52223"/>
                  <a:pt x="22634" y="50680"/>
                </a:cubicBezTo>
                <a:cubicBezTo>
                  <a:pt x="7755" y="47701"/>
                  <a:pt x="-8631" y="87206"/>
                  <a:pt x="5459" y="92838"/>
                </a:cubicBezTo>
              </a:path>
            </a:pathLst>
          </a:cu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74" name="Shape 574"/>
        <p:cNvGrpSpPr/>
        <p:nvPr/>
      </p:nvGrpSpPr>
      <p:grpSpPr>
        <a:xfrm>
          <a:off x="0" y="0"/>
          <a:ext cx="0" cy="0"/>
          <a:chOff x="0" y="0"/>
          <a:chExt cx="0" cy="0"/>
        </a:xfrm>
      </p:grpSpPr>
      <p:sp>
        <p:nvSpPr>
          <p:cNvPr id="575" name="Google Shape;575;p12"/>
          <p:cNvSpPr txBox="1"/>
          <p:nvPr>
            <p:ph type="title"/>
          </p:nvPr>
        </p:nvSpPr>
        <p:spPr>
          <a:xfrm>
            <a:off x="3065837" y="430150"/>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Backpropagation – 1980’s</a:t>
            </a:r>
            <a:endParaRPr/>
          </a:p>
        </p:txBody>
      </p:sp>
      <p:sp>
        <p:nvSpPr>
          <p:cNvPr id="576" name="Google Shape;576;p12"/>
          <p:cNvSpPr txBox="1"/>
          <p:nvPr>
            <p:ph idx="1" type="body"/>
          </p:nvPr>
        </p:nvSpPr>
        <p:spPr>
          <a:xfrm>
            <a:off x="731925" y="1897675"/>
            <a:ext cx="6961500" cy="4488300"/>
          </a:xfrm>
          <a:prstGeom prst="rect">
            <a:avLst/>
          </a:prstGeom>
          <a:noFill/>
          <a:ln>
            <a:noFill/>
          </a:ln>
        </p:spPr>
        <p:txBody>
          <a:bodyPr anchorCtr="0" anchor="t" bIns="45700" lIns="91425" spcFirstLastPara="1" rIns="91425" wrap="square" tIns="45700">
            <a:normAutofit fontScale="85000" lnSpcReduction="20000"/>
          </a:bodyPr>
          <a:lstStyle/>
          <a:p>
            <a:pPr indent="-147955" lvl="0" marL="228600" rtl="0" algn="l">
              <a:lnSpc>
                <a:spcPct val="90000"/>
              </a:lnSpc>
              <a:spcBef>
                <a:spcPts val="0"/>
              </a:spcBef>
              <a:spcAft>
                <a:spcPts val="0"/>
              </a:spcAft>
              <a:buSzPct val="64285"/>
              <a:buFont typeface="Avenir"/>
              <a:buChar char="•"/>
            </a:pPr>
            <a:r>
              <a:rPr lang="en-US">
                <a:latin typeface="Avenir"/>
                <a:ea typeface="Avenir"/>
                <a:cs typeface="Avenir"/>
                <a:sym typeface="Avenir"/>
              </a:rPr>
              <a:t>Efficient computational technique training a Neural Network</a:t>
            </a:r>
            <a:endParaRPr>
              <a:latin typeface="Avenir"/>
              <a:ea typeface="Avenir"/>
              <a:cs typeface="Avenir"/>
              <a:sym typeface="Avenir"/>
            </a:endParaRPr>
          </a:p>
          <a:p>
            <a:pPr indent="0" lvl="0" marL="228600" rtl="0" algn="l">
              <a:lnSpc>
                <a:spcPct val="90000"/>
              </a:lnSpc>
              <a:spcBef>
                <a:spcPts val="0"/>
              </a:spcBef>
              <a:spcAft>
                <a:spcPts val="0"/>
              </a:spcAft>
              <a:buSzPct val="75630"/>
              <a:buNone/>
            </a:pPr>
            <a:r>
              <a:t/>
            </a:r>
            <a:endParaRPr>
              <a:latin typeface="Avenir"/>
              <a:ea typeface="Avenir"/>
              <a:cs typeface="Avenir"/>
              <a:sym typeface="Avenir"/>
            </a:endParaRPr>
          </a:p>
          <a:p>
            <a:pPr indent="-147955" lvl="0" marL="228600" rtl="0" algn="l">
              <a:lnSpc>
                <a:spcPct val="90000"/>
              </a:lnSpc>
              <a:spcBef>
                <a:spcPts val="0"/>
              </a:spcBef>
              <a:spcAft>
                <a:spcPts val="0"/>
              </a:spcAft>
              <a:buSzPct val="64285"/>
              <a:buFont typeface="Avenir"/>
              <a:buChar char="•"/>
            </a:pPr>
            <a:r>
              <a:rPr lang="en-US">
                <a:latin typeface="Avenir"/>
                <a:ea typeface="Avenir"/>
                <a:cs typeface="Avenir"/>
                <a:sym typeface="Avenir"/>
              </a:rPr>
              <a:t>Rosenblatt observed a need for backpropagation (1962)</a:t>
            </a:r>
            <a:endParaRPr>
              <a:latin typeface="Avenir"/>
              <a:ea typeface="Avenir"/>
              <a:cs typeface="Avenir"/>
              <a:sym typeface="Avenir"/>
            </a:endParaRPr>
          </a:p>
          <a:p>
            <a:pPr indent="0" lvl="0" marL="228600" rtl="0" algn="l">
              <a:lnSpc>
                <a:spcPct val="90000"/>
              </a:lnSpc>
              <a:spcBef>
                <a:spcPts val="0"/>
              </a:spcBef>
              <a:spcAft>
                <a:spcPts val="0"/>
              </a:spcAft>
              <a:buSzPct val="75630"/>
              <a:buNone/>
            </a:pPr>
            <a:r>
              <a:t/>
            </a:r>
            <a:endParaRPr>
              <a:latin typeface="Avenir"/>
              <a:ea typeface="Avenir"/>
              <a:cs typeface="Avenir"/>
              <a:sym typeface="Avenir"/>
            </a:endParaRPr>
          </a:p>
          <a:p>
            <a:pPr indent="-147955" lvl="0" marL="228600" rtl="0" algn="l">
              <a:lnSpc>
                <a:spcPct val="90000"/>
              </a:lnSpc>
              <a:spcBef>
                <a:spcPts val="0"/>
              </a:spcBef>
              <a:spcAft>
                <a:spcPts val="0"/>
              </a:spcAft>
              <a:buSzPct val="64285"/>
              <a:buFont typeface="Avenir"/>
              <a:buChar char="•"/>
            </a:pPr>
            <a:r>
              <a:rPr lang="en-US">
                <a:latin typeface="Avenir"/>
                <a:ea typeface="Avenir"/>
                <a:cs typeface="Avenir"/>
                <a:sym typeface="Avenir"/>
              </a:rPr>
              <a:t>Seppo Linnainmaa"reverse mode of automatic differentiation" (1970)</a:t>
            </a:r>
            <a:endParaRPr>
              <a:latin typeface="Avenir"/>
              <a:ea typeface="Avenir"/>
              <a:cs typeface="Avenir"/>
              <a:sym typeface="Avenir"/>
            </a:endParaRPr>
          </a:p>
          <a:p>
            <a:pPr indent="0" lvl="0" marL="228600" rtl="0" algn="l">
              <a:lnSpc>
                <a:spcPct val="90000"/>
              </a:lnSpc>
              <a:spcBef>
                <a:spcPts val="0"/>
              </a:spcBef>
              <a:spcAft>
                <a:spcPts val="0"/>
              </a:spcAft>
              <a:buSzPct val="75630"/>
              <a:buNone/>
            </a:pPr>
            <a:r>
              <a:t/>
            </a:r>
            <a:endParaRPr>
              <a:latin typeface="Avenir"/>
              <a:ea typeface="Avenir"/>
              <a:cs typeface="Avenir"/>
              <a:sym typeface="Avenir"/>
            </a:endParaRPr>
          </a:p>
          <a:p>
            <a:pPr indent="-147955" lvl="0" marL="228600" rtl="0" algn="l">
              <a:lnSpc>
                <a:spcPct val="90000"/>
              </a:lnSpc>
              <a:spcBef>
                <a:spcPts val="0"/>
              </a:spcBef>
              <a:spcAft>
                <a:spcPts val="0"/>
              </a:spcAft>
              <a:buSzPct val="64285"/>
              <a:buFont typeface="Avenir"/>
              <a:buChar char="•"/>
            </a:pPr>
            <a:r>
              <a:rPr lang="en-US">
                <a:latin typeface="Avenir"/>
                <a:ea typeface="Avenir"/>
                <a:cs typeface="Avenir"/>
                <a:sym typeface="Avenir"/>
              </a:rPr>
              <a:t>Paul Werbos applied backpropagation to MLP (1982)</a:t>
            </a:r>
            <a:endParaRPr>
              <a:latin typeface="Avenir"/>
              <a:ea typeface="Avenir"/>
              <a:cs typeface="Avenir"/>
              <a:sym typeface="Avenir"/>
            </a:endParaRPr>
          </a:p>
          <a:p>
            <a:pPr indent="0" lvl="0" marL="228600" rtl="0" algn="l">
              <a:lnSpc>
                <a:spcPct val="90000"/>
              </a:lnSpc>
              <a:spcBef>
                <a:spcPts val="0"/>
              </a:spcBef>
              <a:spcAft>
                <a:spcPts val="0"/>
              </a:spcAft>
              <a:buSzPct val="75630"/>
              <a:buNone/>
            </a:pPr>
            <a:r>
              <a:t/>
            </a:r>
            <a:endParaRPr>
              <a:latin typeface="Avenir"/>
              <a:ea typeface="Avenir"/>
              <a:cs typeface="Avenir"/>
              <a:sym typeface="Avenir"/>
            </a:endParaRPr>
          </a:p>
          <a:p>
            <a:pPr indent="-147955" lvl="0" marL="228600" rtl="0" algn="l">
              <a:lnSpc>
                <a:spcPct val="90000"/>
              </a:lnSpc>
              <a:spcBef>
                <a:spcPts val="0"/>
              </a:spcBef>
              <a:spcAft>
                <a:spcPts val="0"/>
              </a:spcAft>
              <a:buSzPct val="64285"/>
              <a:buFont typeface="Avenir"/>
              <a:buChar char="•"/>
            </a:pPr>
            <a:r>
              <a:rPr lang="en-US">
                <a:latin typeface="Avenir"/>
                <a:ea typeface="Avenir"/>
                <a:cs typeface="Avenir"/>
                <a:sym typeface="Avenir"/>
              </a:rPr>
              <a:t>Rumelhart, Hinton, and Williams publish their backpropagation method (1986)</a:t>
            </a:r>
            <a:endParaRPr>
              <a:latin typeface="Avenir"/>
              <a:ea typeface="Avenir"/>
              <a:cs typeface="Avenir"/>
              <a:sym typeface="Avenir"/>
            </a:endParaRPr>
          </a:p>
          <a:p>
            <a:pPr indent="0" lvl="0" marL="228600" rtl="0" algn="l">
              <a:lnSpc>
                <a:spcPct val="90000"/>
              </a:lnSpc>
              <a:spcBef>
                <a:spcPts val="0"/>
              </a:spcBef>
              <a:spcAft>
                <a:spcPts val="0"/>
              </a:spcAft>
              <a:buSzPct val="75630"/>
              <a:buNone/>
            </a:pPr>
            <a:r>
              <a:t/>
            </a:r>
            <a:endParaRPr>
              <a:latin typeface="Avenir"/>
              <a:ea typeface="Avenir"/>
              <a:cs typeface="Avenir"/>
              <a:sym typeface="Avenir"/>
            </a:endParaRPr>
          </a:p>
          <a:p>
            <a:pPr indent="-147955" lvl="0" marL="228600" rtl="0" algn="l">
              <a:lnSpc>
                <a:spcPct val="90000"/>
              </a:lnSpc>
              <a:spcBef>
                <a:spcPts val="0"/>
              </a:spcBef>
              <a:spcAft>
                <a:spcPts val="0"/>
              </a:spcAft>
              <a:buSzPct val="64285"/>
              <a:buFont typeface="Avenir"/>
              <a:buChar char="•"/>
            </a:pPr>
            <a:r>
              <a:rPr lang="en-US">
                <a:latin typeface="Avenir"/>
                <a:ea typeface="Avenir"/>
                <a:cs typeface="Avenir"/>
                <a:sym typeface="Avenir"/>
              </a:rPr>
              <a:t>LeNet 1989 - Digit Recognition</a:t>
            </a:r>
            <a:endParaRPr>
              <a:latin typeface="Avenir"/>
              <a:ea typeface="Avenir"/>
              <a:cs typeface="Avenir"/>
              <a:sym typeface="Avenir"/>
            </a:endParaRPr>
          </a:p>
        </p:txBody>
      </p:sp>
      <p:sp>
        <p:nvSpPr>
          <p:cNvPr id="577" name="Google Shape;577;p12"/>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78" name="Google Shape;578;p12"/>
          <p:cNvPicPr preferRelativeResize="0"/>
          <p:nvPr/>
        </p:nvPicPr>
        <p:blipFill rotWithShape="1">
          <a:blip r:embed="rId3">
            <a:alphaModFix/>
          </a:blip>
          <a:srcRect b="0" l="0" r="0" t="0"/>
          <a:stretch/>
        </p:blipFill>
        <p:spPr>
          <a:xfrm>
            <a:off x="7538675" y="2900451"/>
            <a:ext cx="4653326" cy="2326650"/>
          </a:xfrm>
          <a:prstGeom prst="rect">
            <a:avLst/>
          </a:prstGeom>
          <a:noFill/>
          <a:ln>
            <a:noFill/>
          </a:ln>
        </p:spPr>
      </p:pic>
      <p:pic>
        <p:nvPicPr>
          <p:cNvPr id="579" name="Google Shape;579;p12"/>
          <p:cNvPicPr preferRelativeResize="0"/>
          <p:nvPr/>
        </p:nvPicPr>
        <p:blipFill rotWithShape="1">
          <a:blip r:embed="rId4">
            <a:alphaModFix/>
          </a:blip>
          <a:srcRect b="0" l="0" r="0" t="0"/>
          <a:stretch/>
        </p:blipFill>
        <p:spPr>
          <a:xfrm>
            <a:off x="1132450" y="391125"/>
            <a:ext cx="1657125" cy="1325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4" name="Shape 584"/>
        <p:cNvGrpSpPr/>
        <p:nvPr/>
      </p:nvGrpSpPr>
      <p:grpSpPr>
        <a:xfrm>
          <a:off x="0" y="0"/>
          <a:ext cx="0" cy="0"/>
          <a:chOff x="0" y="0"/>
          <a:chExt cx="0" cy="0"/>
        </a:xfrm>
      </p:grpSpPr>
      <p:sp>
        <p:nvSpPr>
          <p:cNvPr id="585" name="Google Shape;585;g3689be0a605_0_0"/>
          <p:cNvSpPr txBox="1"/>
          <p:nvPr>
            <p:ph type="title"/>
          </p:nvPr>
        </p:nvSpPr>
        <p:spPr>
          <a:xfrm>
            <a:off x="2954925" y="430150"/>
            <a:ext cx="8916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Universal Approximation Theorems</a:t>
            </a:r>
            <a:endParaRPr/>
          </a:p>
        </p:txBody>
      </p:sp>
      <p:sp>
        <p:nvSpPr>
          <p:cNvPr id="586" name="Google Shape;586;g3689be0a605_0_0"/>
          <p:cNvSpPr txBox="1"/>
          <p:nvPr>
            <p:ph idx="1" type="body"/>
          </p:nvPr>
        </p:nvSpPr>
        <p:spPr>
          <a:xfrm>
            <a:off x="780701" y="1897675"/>
            <a:ext cx="6961500" cy="4351200"/>
          </a:xfrm>
          <a:prstGeom prst="rect">
            <a:avLst/>
          </a:prstGeom>
          <a:noFill/>
          <a:ln>
            <a:noFill/>
          </a:ln>
        </p:spPr>
        <p:txBody>
          <a:bodyPr anchorCtr="0" anchor="t" bIns="45700" lIns="91425" spcFirstLastPara="1" rIns="91425" wrap="square" tIns="45700">
            <a:normAutofit/>
          </a:bodyPr>
          <a:lstStyle/>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Proved by George Cybenko and Kurt Hornik (1989)</a:t>
            </a:r>
            <a:endParaRPr>
              <a:latin typeface="Avenir"/>
              <a:ea typeface="Avenir"/>
              <a:cs typeface="Avenir"/>
              <a:sym typeface="Avenir"/>
            </a:endParaRPr>
          </a:p>
          <a:p>
            <a:pPr indent="0" lvl="0" marL="228600" rtl="0" algn="l">
              <a:lnSpc>
                <a:spcPct val="90000"/>
              </a:lnSpc>
              <a:spcBef>
                <a:spcPts val="0"/>
              </a:spcBef>
              <a:spcAft>
                <a:spcPts val="0"/>
              </a:spcAft>
              <a:buSzPts val="1800"/>
              <a:buNone/>
            </a:pPr>
            <a:r>
              <a:rPr lang="en-US">
                <a:latin typeface="Avenir"/>
                <a:ea typeface="Avenir"/>
                <a:cs typeface="Avenir"/>
                <a:sym typeface="Avenir"/>
              </a:rPr>
              <a:t> </a:t>
            </a:r>
            <a:endParaRPr>
              <a:latin typeface="Avenir"/>
              <a:ea typeface="Avenir"/>
              <a:cs typeface="Avenir"/>
              <a:sym typeface="Avenir"/>
            </a:endParaRPr>
          </a:p>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A feed-forward neural network with a single hidden layer and a non-linear activation function can approximate any continuous function to an arbitrary degree of accuracy</a:t>
            </a:r>
            <a:endParaRPr>
              <a:latin typeface="Avenir"/>
              <a:ea typeface="Avenir"/>
              <a:cs typeface="Avenir"/>
              <a:sym typeface="Avenir"/>
            </a:endParaRPr>
          </a:p>
          <a:p>
            <a:pPr indent="0" lvl="0" marL="228600" rtl="0" algn="l">
              <a:lnSpc>
                <a:spcPct val="90000"/>
              </a:lnSpc>
              <a:spcBef>
                <a:spcPts val="0"/>
              </a:spcBef>
              <a:spcAft>
                <a:spcPts val="0"/>
              </a:spcAft>
              <a:buSzPts val="1800"/>
              <a:buNone/>
            </a:pPr>
            <a:r>
              <a:t/>
            </a:r>
            <a:endParaRPr>
              <a:latin typeface="Avenir"/>
              <a:ea typeface="Avenir"/>
              <a:cs typeface="Avenir"/>
              <a:sym typeface="Avenir"/>
            </a:endParaRPr>
          </a:p>
          <a:p>
            <a:pPr indent="-165100" lvl="0" marL="228600" marR="0" rtl="0" algn="l">
              <a:lnSpc>
                <a:spcPct val="90000"/>
              </a:lnSpc>
              <a:spcBef>
                <a:spcPts val="0"/>
              </a:spcBef>
              <a:spcAft>
                <a:spcPts val="0"/>
              </a:spcAft>
              <a:buSzPts val="1800"/>
              <a:buFont typeface="Avenir"/>
              <a:buChar char="•"/>
            </a:pPr>
            <a:r>
              <a:rPr lang="en-US">
                <a:latin typeface="Avenir"/>
                <a:ea typeface="Avenir"/>
                <a:cs typeface="Avenir"/>
                <a:sym typeface="Avenir"/>
              </a:rPr>
              <a:t>Subsequent proofs have generalized to other types of networks  </a:t>
            </a:r>
            <a:endParaRPr>
              <a:latin typeface="Avenir"/>
              <a:ea typeface="Avenir"/>
              <a:cs typeface="Avenir"/>
              <a:sym typeface="Avenir"/>
            </a:endParaRPr>
          </a:p>
        </p:txBody>
      </p:sp>
      <p:sp>
        <p:nvSpPr>
          <p:cNvPr id="587" name="Google Shape;587;g3689be0a605_0_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88" name="Google Shape;588;g3689be0a605_0_0"/>
          <p:cNvPicPr preferRelativeResize="0"/>
          <p:nvPr/>
        </p:nvPicPr>
        <p:blipFill rotWithShape="1">
          <a:blip r:embed="rId3">
            <a:alphaModFix/>
          </a:blip>
          <a:srcRect b="11008" l="0" r="0" t="0"/>
          <a:stretch/>
        </p:blipFill>
        <p:spPr>
          <a:xfrm>
            <a:off x="7693425" y="2071675"/>
            <a:ext cx="4498500" cy="400320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589" name="Google Shape;589;g3689be0a605_0_0"/>
          <p:cNvPicPr preferRelativeResize="0"/>
          <p:nvPr/>
        </p:nvPicPr>
        <p:blipFill rotWithShape="1">
          <a:blip r:embed="rId4">
            <a:alphaModFix/>
          </a:blip>
          <a:srcRect b="13460" l="0" r="0" t="5251"/>
          <a:stretch/>
        </p:blipFill>
        <p:spPr>
          <a:xfrm>
            <a:off x="1310900" y="398800"/>
            <a:ext cx="1361100" cy="1388400"/>
          </a:xfrm>
          <a:prstGeom prst="ellipse">
            <a:avLst/>
          </a:prstGeom>
          <a:noFill/>
          <a:ln>
            <a:noFill/>
          </a:ln>
          <a:effectLst>
            <a:outerShdw blurRad="57150" rotWithShape="0" algn="bl" dir="5400000" dist="19050">
              <a:srgbClr val="000000">
                <a:alpha val="4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2" name="Shape 132"/>
        <p:cNvGrpSpPr/>
        <p:nvPr/>
      </p:nvGrpSpPr>
      <p:grpSpPr>
        <a:xfrm>
          <a:off x="0" y="0"/>
          <a:ext cx="0" cy="0"/>
          <a:chOff x="0" y="0"/>
          <a:chExt cx="0" cy="0"/>
        </a:xfrm>
      </p:grpSpPr>
      <p:sp>
        <p:nvSpPr>
          <p:cNvPr id="133" name="Google Shape;133;g364f00e3b4c_0_1"/>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Charles Babbage and The Analytical Engine – 1830’s</a:t>
            </a:r>
            <a:endParaRPr/>
          </a:p>
        </p:txBody>
      </p:sp>
      <p:sp>
        <p:nvSpPr>
          <p:cNvPr id="134" name="Google Shape;134;g364f00e3b4c_0_1"/>
          <p:cNvSpPr txBox="1"/>
          <p:nvPr>
            <p:ph idx="1" type="body"/>
          </p:nvPr>
        </p:nvSpPr>
        <p:spPr>
          <a:xfrm>
            <a:off x="838200" y="1825625"/>
            <a:ext cx="7798800" cy="47991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US">
                <a:latin typeface="Avenir"/>
                <a:ea typeface="Avenir"/>
                <a:cs typeface="Avenir"/>
                <a:sym typeface="Avenir"/>
              </a:rPr>
              <a:t>English Mathematician and Inventor</a:t>
            </a:r>
            <a:endParaRPr b="1"/>
          </a:p>
          <a:p>
            <a:pPr indent="-228600" lvl="0" marL="228600" rtl="0" algn="l">
              <a:lnSpc>
                <a:spcPct val="100000"/>
              </a:lnSpc>
              <a:spcBef>
                <a:spcPts val="0"/>
              </a:spcBef>
              <a:spcAft>
                <a:spcPts val="0"/>
              </a:spcAft>
              <a:buClr>
                <a:schemeClr val="dk1"/>
              </a:buClr>
              <a:buSzPts val="2800"/>
              <a:buChar char="•"/>
            </a:pPr>
            <a:r>
              <a:rPr lang="en-US">
                <a:latin typeface="Avenir"/>
                <a:ea typeface="Avenir"/>
                <a:cs typeface="Avenir"/>
                <a:sym typeface="Avenir"/>
              </a:rPr>
              <a:t>Created what has since become known as the first computer called the </a:t>
            </a:r>
            <a:r>
              <a:rPr b="1" lang="en-US">
                <a:latin typeface="Avenir"/>
                <a:ea typeface="Avenir"/>
                <a:cs typeface="Avenir"/>
                <a:sym typeface="Avenir"/>
              </a:rPr>
              <a:t>Analytical Engine</a:t>
            </a:r>
            <a:endParaRPr b="1"/>
          </a:p>
          <a:p>
            <a:pPr indent="-228600" lvl="1" marL="685800" rtl="0" algn="l">
              <a:lnSpc>
                <a:spcPct val="100000"/>
              </a:lnSpc>
              <a:spcBef>
                <a:spcPts val="0"/>
              </a:spcBef>
              <a:spcAft>
                <a:spcPts val="0"/>
              </a:spcAft>
              <a:buClr>
                <a:schemeClr val="dk1"/>
              </a:buClr>
              <a:buSzPts val="2400"/>
              <a:buChar char="•"/>
            </a:pPr>
            <a:r>
              <a:rPr lang="en-US">
                <a:latin typeface="Avenir"/>
                <a:ea typeface="Avenir"/>
                <a:cs typeface="Avenir"/>
                <a:sym typeface="Avenir"/>
              </a:rPr>
              <a:t>Punch Cards for taking input (Computer Program)</a:t>
            </a:r>
            <a:endParaRPr/>
          </a:p>
          <a:p>
            <a:pPr indent="-228600" lvl="1" marL="685800" rtl="0" algn="l">
              <a:lnSpc>
                <a:spcPct val="100000"/>
              </a:lnSpc>
              <a:spcBef>
                <a:spcPts val="0"/>
              </a:spcBef>
              <a:spcAft>
                <a:spcPts val="0"/>
              </a:spcAft>
              <a:buClr>
                <a:schemeClr val="dk1"/>
              </a:buClr>
              <a:buSzPts val="2400"/>
              <a:buChar char="•"/>
            </a:pPr>
            <a:r>
              <a:rPr lang="en-US">
                <a:latin typeface="Avenir"/>
                <a:ea typeface="Avenir"/>
                <a:cs typeface="Avenir"/>
                <a:sym typeface="Avenir"/>
              </a:rPr>
              <a:t>Store for storing data (RAM)</a:t>
            </a:r>
            <a:endParaRPr/>
          </a:p>
          <a:p>
            <a:pPr indent="-228600" lvl="1" marL="685800" rtl="0" algn="l">
              <a:lnSpc>
                <a:spcPct val="100000"/>
              </a:lnSpc>
              <a:spcBef>
                <a:spcPts val="0"/>
              </a:spcBef>
              <a:spcAft>
                <a:spcPts val="0"/>
              </a:spcAft>
              <a:buClr>
                <a:schemeClr val="dk1"/>
              </a:buClr>
              <a:buSzPts val="2400"/>
              <a:buChar char="•"/>
            </a:pPr>
            <a:r>
              <a:rPr lang="en-US">
                <a:latin typeface="Avenir"/>
                <a:ea typeface="Avenir"/>
                <a:cs typeface="Avenir"/>
                <a:sym typeface="Avenir"/>
              </a:rPr>
              <a:t>Mill for performing computations including loops and branching (CPU)</a:t>
            </a:r>
            <a:endParaRPr/>
          </a:p>
          <a:p>
            <a:pPr indent="-228600" lvl="1" marL="685800" rtl="0" algn="l">
              <a:lnSpc>
                <a:spcPct val="100000"/>
              </a:lnSpc>
              <a:spcBef>
                <a:spcPts val="0"/>
              </a:spcBef>
              <a:spcAft>
                <a:spcPts val="0"/>
              </a:spcAft>
              <a:buClr>
                <a:schemeClr val="dk1"/>
              </a:buClr>
              <a:buSzPts val="2400"/>
              <a:buChar char="•"/>
            </a:pPr>
            <a:r>
              <a:rPr lang="en-US">
                <a:latin typeface="Avenir"/>
                <a:ea typeface="Avenir"/>
                <a:cs typeface="Avenir"/>
                <a:sym typeface="Avenir"/>
              </a:rPr>
              <a:t>Output on printers or as impressions into soft material (I/O Devices)</a:t>
            </a:r>
            <a:endParaRPr>
              <a:latin typeface="Avenir"/>
              <a:ea typeface="Avenir"/>
              <a:cs typeface="Avenir"/>
              <a:sym typeface="Avenir"/>
            </a:endParaRPr>
          </a:p>
          <a:p>
            <a:pPr indent="-228600" lvl="0" marL="228600" rtl="0" algn="l">
              <a:lnSpc>
                <a:spcPct val="100000"/>
              </a:lnSpc>
              <a:spcBef>
                <a:spcPts val="0"/>
              </a:spcBef>
              <a:spcAft>
                <a:spcPts val="0"/>
              </a:spcAft>
              <a:buClr>
                <a:schemeClr val="dk1"/>
              </a:buClr>
              <a:buSzPts val="2400"/>
              <a:buChar char="•"/>
            </a:pPr>
            <a:r>
              <a:rPr lang="en-US">
                <a:latin typeface="Avenir"/>
                <a:ea typeface="Avenir"/>
                <a:cs typeface="Avenir"/>
                <a:sym typeface="Avenir"/>
              </a:rPr>
              <a:t>The machine was never built</a:t>
            </a:r>
            <a:endParaRPr>
              <a:latin typeface="Avenir"/>
              <a:ea typeface="Avenir"/>
              <a:cs typeface="Avenir"/>
              <a:sym typeface="Avenir"/>
            </a:endParaRPr>
          </a:p>
        </p:txBody>
      </p:sp>
      <p:sp>
        <p:nvSpPr>
          <p:cNvPr id="135" name="Google Shape;135;g364f00e3b4c_0_1"/>
          <p:cNvSpPr/>
          <p:nvPr/>
        </p:nvSpPr>
        <p:spPr>
          <a:xfrm>
            <a:off x="1110263" y="365126"/>
            <a:ext cx="1523700" cy="13257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6" name="Google Shape;136;g364f00e3b4c_0_1"/>
          <p:cNvSpPr/>
          <p:nvPr/>
        </p:nvSpPr>
        <p:spPr>
          <a:xfrm>
            <a:off x="8738153" y="1825625"/>
            <a:ext cx="3216900" cy="4083900"/>
          </a:xfrm>
          <a:prstGeom prst="roundRect">
            <a:avLst>
              <a:gd fmla="val 16667" name="adj"/>
            </a:avLst>
          </a:prstGeom>
          <a:blipFill rotWithShape="1">
            <a:blip r:embed="rId4">
              <a:alphaModFix/>
            </a:blip>
            <a:stretch>
              <a:fillRect b="0" l="0" r="0" t="0"/>
            </a:stretch>
          </a:blipFill>
          <a:ln>
            <a:noFill/>
          </a:ln>
          <a:effectLst>
            <a:outerShdw blurRad="50800" sx="101000" rotWithShape="0" algn="l" dist="38100" sy="101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7" name="Google Shape;137;g364f00e3b4c_0_1"/>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94" name="Shape 594"/>
        <p:cNvGrpSpPr/>
        <p:nvPr/>
      </p:nvGrpSpPr>
      <p:grpSpPr>
        <a:xfrm>
          <a:off x="0" y="0"/>
          <a:ext cx="0" cy="0"/>
          <a:chOff x="0" y="0"/>
          <a:chExt cx="0" cy="0"/>
        </a:xfrm>
      </p:grpSpPr>
      <p:sp>
        <p:nvSpPr>
          <p:cNvPr id="595" name="Google Shape;595;p14"/>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Hardware and Data</a:t>
            </a:r>
            <a:endParaRPr/>
          </a:p>
        </p:txBody>
      </p:sp>
      <p:sp>
        <p:nvSpPr>
          <p:cNvPr id="596" name="Google Shape;596;p14"/>
          <p:cNvSpPr txBox="1"/>
          <p:nvPr>
            <p:ph idx="1" type="body"/>
          </p:nvPr>
        </p:nvSpPr>
        <p:spPr>
          <a:xfrm>
            <a:off x="349525" y="1872150"/>
            <a:ext cx="6713400" cy="4889400"/>
          </a:xfrm>
          <a:prstGeom prst="rect">
            <a:avLst/>
          </a:prstGeom>
          <a:noFill/>
          <a:ln>
            <a:noFill/>
          </a:ln>
        </p:spPr>
        <p:txBody>
          <a:bodyPr anchorCtr="0" anchor="t" bIns="45700" lIns="91425" spcFirstLastPara="1" rIns="91425" wrap="square" tIns="45700">
            <a:normAutofit lnSpcReduction="10000"/>
          </a:bodyPr>
          <a:lstStyle/>
          <a:p>
            <a:pPr indent="-165100" lvl="0" marL="228600" marR="0" rtl="0" algn="l">
              <a:lnSpc>
                <a:spcPct val="90000"/>
              </a:lnSpc>
              <a:spcBef>
                <a:spcPts val="0"/>
              </a:spcBef>
              <a:spcAft>
                <a:spcPts val="0"/>
              </a:spcAft>
              <a:buSzPts val="1800"/>
              <a:buFont typeface="Avenir"/>
              <a:buChar char="•"/>
            </a:pPr>
            <a:r>
              <a:rPr lang="en-US">
                <a:latin typeface="Avenir"/>
                <a:ea typeface="Avenir"/>
                <a:cs typeface="Avenir"/>
                <a:sym typeface="Avenir"/>
              </a:rPr>
              <a:t>Moore's Law - Computing power doubles every 2 years</a:t>
            </a:r>
            <a:endParaRPr>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1990 600nm vs 2025 ~2nm</a:t>
            </a:r>
            <a:endParaRPr sz="2800">
              <a:latin typeface="Avenir"/>
              <a:ea typeface="Avenir"/>
              <a:cs typeface="Avenir"/>
              <a:sym typeface="Avenir"/>
            </a:endParaRPr>
          </a:p>
          <a:p>
            <a:pPr indent="0" lvl="0" marL="228600" marR="0" rtl="0" algn="l">
              <a:lnSpc>
                <a:spcPct val="90000"/>
              </a:lnSpc>
              <a:spcBef>
                <a:spcPts val="0"/>
              </a:spcBef>
              <a:spcAft>
                <a:spcPts val="0"/>
              </a:spcAft>
              <a:buSzPts val="1800"/>
              <a:buNone/>
            </a:pPr>
            <a:r>
              <a:t/>
            </a:r>
            <a:endParaRPr>
              <a:latin typeface="Avenir"/>
              <a:ea typeface="Avenir"/>
              <a:cs typeface="Avenir"/>
              <a:sym typeface="Avenir"/>
            </a:endParaRPr>
          </a:p>
          <a:p>
            <a:pPr indent="-165100" lvl="0" marL="228600" marR="0" rtl="0" algn="l">
              <a:lnSpc>
                <a:spcPct val="90000"/>
              </a:lnSpc>
              <a:spcBef>
                <a:spcPts val="0"/>
              </a:spcBef>
              <a:spcAft>
                <a:spcPts val="0"/>
              </a:spcAft>
              <a:buSzPts val="1800"/>
              <a:buFont typeface="Avenir"/>
              <a:buChar char="•"/>
            </a:pPr>
            <a:r>
              <a:rPr lang="en-US">
                <a:latin typeface="Avenir"/>
                <a:ea typeface="Avenir"/>
                <a:cs typeface="Avenir"/>
                <a:sym typeface="Avenir"/>
              </a:rPr>
              <a:t>GPU (Graphics Processing Unit)</a:t>
            </a:r>
            <a:endParaRPr sz="2800">
              <a:latin typeface="Avenir"/>
              <a:ea typeface="Avenir"/>
              <a:cs typeface="Avenir"/>
              <a:sym typeface="Avenir"/>
            </a:endParaRPr>
          </a:p>
          <a:p>
            <a:pPr indent="0" lvl="0" marL="228600" marR="0" rtl="0" algn="l">
              <a:lnSpc>
                <a:spcPct val="90000"/>
              </a:lnSpc>
              <a:spcBef>
                <a:spcPts val="0"/>
              </a:spcBef>
              <a:spcAft>
                <a:spcPts val="0"/>
              </a:spcAft>
              <a:buSzPts val="1800"/>
              <a:buNone/>
            </a:pPr>
            <a:r>
              <a:t/>
            </a:r>
            <a:endParaRPr>
              <a:latin typeface="Avenir"/>
              <a:ea typeface="Avenir"/>
              <a:cs typeface="Avenir"/>
              <a:sym typeface="Avenir"/>
            </a:endParaRPr>
          </a:p>
          <a:p>
            <a:pPr indent="-165100" lvl="0" marL="228600" marR="0" rtl="0" algn="l">
              <a:lnSpc>
                <a:spcPct val="90000"/>
              </a:lnSpc>
              <a:spcBef>
                <a:spcPts val="0"/>
              </a:spcBef>
              <a:spcAft>
                <a:spcPts val="0"/>
              </a:spcAft>
              <a:buSzPts val="1800"/>
              <a:buFont typeface="Avenir"/>
              <a:buChar char="•"/>
            </a:pPr>
            <a:r>
              <a:rPr lang="en-US">
                <a:latin typeface="Avenir"/>
                <a:ea typeface="Avenir"/>
                <a:cs typeface="Avenir"/>
                <a:sym typeface="Avenir"/>
              </a:rPr>
              <a:t>Internet</a:t>
            </a:r>
            <a:endParaRPr>
              <a:latin typeface="Avenir"/>
              <a:ea typeface="Avenir"/>
              <a:cs typeface="Avenir"/>
              <a:sym typeface="Avenir"/>
            </a:endParaRPr>
          </a:p>
          <a:p>
            <a:pPr indent="0" lvl="0" marL="0" marR="0" rtl="0" algn="l">
              <a:lnSpc>
                <a:spcPct val="90000"/>
              </a:lnSpc>
              <a:spcBef>
                <a:spcPts val="0"/>
              </a:spcBef>
              <a:spcAft>
                <a:spcPts val="0"/>
              </a:spcAft>
              <a:buSzPts val="1800"/>
              <a:buNone/>
            </a:pPr>
            <a:r>
              <a:t/>
            </a:r>
            <a:endParaRPr>
              <a:latin typeface="Avenir"/>
              <a:ea typeface="Avenir"/>
              <a:cs typeface="Avenir"/>
              <a:sym typeface="Avenir"/>
            </a:endParaRPr>
          </a:p>
          <a:p>
            <a:pPr indent="-165100" lvl="0" marL="228600" marR="0" rtl="0" algn="l">
              <a:lnSpc>
                <a:spcPct val="90000"/>
              </a:lnSpc>
              <a:spcBef>
                <a:spcPts val="0"/>
              </a:spcBef>
              <a:spcAft>
                <a:spcPts val="0"/>
              </a:spcAft>
              <a:buSzPts val="1800"/>
              <a:buFont typeface="Avenir"/>
              <a:buChar char="•"/>
            </a:pPr>
            <a:r>
              <a:rPr lang="en-US">
                <a:latin typeface="Avenir"/>
                <a:ea typeface="Avenir"/>
                <a:cs typeface="Avenir"/>
                <a:sym typeface="Avenir"/>
              </a:rPr>
              <a:t>Large Number of Parameters (GPT4 167B)</a:t>
            </a:r>
            <a:endParaRPr>
              <a:latin typeface="Avenir"/>
              <a:ea typeface="Avenir"/>
              <a:cs typeface="Avenir"/>
              <a:sym typeface="Avenir"/>
            </a:endParaRPr>
          </a:p>
          <a:p>
            <a:pPr indent="-165100" lvl="0" marL="228600" marR="0" rtl="0" algn="l">
              <a:lnSpc>
                <a:spcPct val="90000"/>
              </a:lnSpc>
              <a:spcBef>
                <a:spcPts val="0"/>
              </a:spcBef>
              <a:spcAft>
                <a:spcPts val="0"/>
              </a:spcAft>
              <a:buSzPts val="1800"/>
              <a:buFont typeface="Avenir"/>
              <a:buChar char="•"/>
            </a:pPr>
            <a:r>
              <a:rPr lang="en-US">
                <a:latin typeface="Avenir"/>
                <a:ea typeface="Avenir"/>
                <a:cs typeface="Avenir"/>
                <a:sym typeface="Avenir"/>
              </a:rPr>
              <a:t>Training Costs (~100M 2023)</a:t>
            </a:r>
            <a:endParaRPr>
              <a:latin typeface="Avenir"/>
              <a:ea typeface="Avenir"/>
              <a:cs typeface="Avenir"/>
              <a:sym typeface="Avenir"/>
            </a:endParaRPr>
          </a:p>
          <a:p>
            <a:pPr indent="0" lvl="0" marL="0" marR="0" rtl="0" algn="l">
              <a:lnSpc>
                <a:spcPct val="90000"/>
              </a:lnSpc>
              <a:spcBef>
                <a:spcPts val="0"/>
              </a:spcBef>
              <a:spcAft>
                <a:spcPts val="0"/>
              </a:spcAft>
              <a:buSzPts val="1800"/>
              <a:buNone/>
            </a:pPr>
            <a:r>
              <a:t/>
            </a:r>
            <a:endParaRPr>
              <a:latin typeface="Avenir"/>
              <a:ea typeface="Avenir"/>
              <a:cs typeface="Avenir"/>
              <a:sym typeface="Avenir"/>
            </a:endParaRPr>
          </a:p>
          <a:p>
            <a:pPr indent="-165100" lvl="0" marL="228600" marR="0" rtl="0" algn="l">
              <a:lnSpc>
                <a:spcPct val="90000"/>
              </a:lnSpc>
              <a:spcBef>
                <a:spcPts val="0"/>
              </a:spcBef>
              <a:spcAft>
                <a:spcPts val="0"/>
              </a:spcAft>
              <a:buSzPts val="1800"/>
              <a:buFont typeface="Avenir"/>
              <a:buChar char="•"/>
            </a:pPr>
            <a:r>
              <a:rPr lang="en-US">
                <a:latin typeface="Avenir"/>
                <a:ea typeface="Avenir"/>
                <a:cs typeface="Avenir"/>
                <a:sym typeface="Avenir"/>
              </a:rPr>
              <a:t>AI Data Centers</a:t>
            </a:r>
            <a:endParaRPr>
              <a:latin typeface="Avenir"/>
              <a:ea typeface="Avenir"/>
              <a:cs typeface="Avenir"/>
              <a:sym typeface="Avenir"/>
            </a:endParaRPr>
          </a:p>
        </p:txBody>
      </p:sp>
      <p:sp>
        <p:nvSpPr>
          <p:cNvPr id="597" name="Google Shape;597;p14"/>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VIDA Chip Grace Blackwell &#10;" id="598" name="Google Shape;598;p14"/>
          <p:cNvPicPr preferRelativeResize="0"/>
          <p:nvPr/>
        </p:nvPicPr>
        <p:blipFill rotWithShape="1">
          <a:blip r:embed="rId3">
            <a:alphaModFix/>
          </a:blip>
          <a:srcRect b="0" l="0" r="0" t="0"/>
          <a:stretch/>
        </p:blipFill>
        <p:spPr>
          <a:xfrm>
            <a:off x="6869100" y="1510188"/>
            <a:ext cx="4824276" cy="2713655"/>
          </a:xfrm>
          <a:prstGeom prst="rect">
            <a:avLst/>
          </a:prstGeom>
          <a:noFill/>
          <a:ln>
            <a:noFill/>
          </a:ln>
        </p:spPr>
      </p:pic>
      <p:pic>
        <p:nvPicPr>
          <p:cNvPr id="599" name="Google Shape;599;p14"/>
          <p:cNvPicPr preferRelativeResize="0"/>
          <p:nvPr/>
        </p:nvPicPr>
        <p:blipFill rotWithShape="1">
          <a:blip r:embed="rId4">
            <a:alphaModFix/>
          </a:blip>
          <a:srcRect b="0" l="0" r="0" t="0"/>
          <a:stretch/>
        </p:blipFill>
        <p:spPr>
          <a:xfrm>
            <a:off x="7875125" y="4432193"/>
            <a:ext cx="3105807" cy="232935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04" name="Shape 604"/>
        <p:cNvGrpSpPr/>
        <p:nvPr/>
      </p:nvGrpSpPr>
      <p:grpSpPr>
        <a:xfrm>
          <a:off x="0" y="0"/>
          <a:ext cx="0" cy="0"/>
          <a:chOff x="0" y="0"/>
          <a:chExt cx="0" cy="0"/>
        </a:xfrm>
      </p:grpSpPr>
      <p:sp>
        <p:nvSpPr>
          <p:cNvPr id="605" name="Google Shape;605;g364f00e3b4c_0_37"/>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Deep Learning – 2010’s</a:t>
            </a:r>
            <a:endParaRPr/>
          </a:p>
        </p:txBody>
      </p:sp>
      <p:sp>
        <p:nvSpPr>
          <p:cNvPr id="606" name="Google Shape;606;g364f00e3b4c_0_37"/>
          <p:cNvSpPr txBox="1"/>
          <p:nvPr>
            <p:ph idx="1" type="body"/>
          </p:nvPr>
        </p:nvSpPr>
        <p:spPr>
          <a:xfrm>
            <a:off x="349525" y="1872150"/>
            <a:ext cx="5739900" cy="4889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SzPts val="2800"/>
              <a:buChar char="•"/>
            </a:pPr>
            <a:r>
              <a:rPr lang="en-US">
                <a:latin typeface="Avenir"/>
                <a:ea typeface="Avenir"/>
                <a:cs typeface="Avenir"/>
                <a:sym typeface="Avenir"/>
              </a:rPr>
              <a:t>Neural networks with several hidden layers</a:t>
            </a:r>
            <a:endParaRPr>
              <a:latin typeface="Avenir"/>
              <a:ea typeface="Avenir"/>
              <a:cs typeface="Avenir"/>
              <a:sym typeface="Avenir"/>
            </a:endParaRPr>
          </a:p>
          <a:p>
            <a:pPr indent="0" lvl="0" marL="228600" marR="0" rtl="0" algn="l">
              <a:lnSpc>
                <a:spcPct val="90000"/>
              </a:lnSpc>
              <a:spcBef>
                <a:spcPts val="0"/>
              </a:spcBef>
              <a:spcAft>
                <a:spcPts val="0"/>
              </a:spcAft>
              <a:buSzPts val="1800"/>
              <a:buNone/>
            </a:pPr>
            <a:r>
              <a:t/>
            </a:r>
            <a:endParaRPr sz="1400">
              <a:latin typeface="Avenir"/>
              <a:ea typeface="Avenir"/>
              <a:cs typeface="Avenir"/>
              <a:sym typeface="Avenir"/>
            </a:endParaRPr>
          </a:p>
          <a:p>
            <a:pPr indent="-228600" lvl="0" marL="228600" marR="0" rtl="0" algn="l">
              <a:lnSpc>
                <a:spcPct val="90000"/>
              </a:lnSpc>
              <a:spcBef>
                <a:spcPts val="0"/>
              </a:spcBef>
              <a:spcAft>
                <a:spcPts val="0"/>
              </a:spcAft>
              <a:buSzPts val="2800"/>
              <a:buFont typeface="Avenir"/>
              <a:buChar char="•"/>
            </a:pPr>
            <a:r>
              <a:rPr b="1" lang="en-US">
                <a:latin typeface="Avenir"/>
                <a:ea typeface="Avenir"/>
                <a:cs typeface="Avenir"/>
                <a:sym typeface="Avenir"/>
              </a:rPr>
              <a:t>Recurrent Neural Networks (RNNs) / Long Short-Term Memory (LSTM) </a:t>
            </a:r>
            <a:r>
              <a:rPr lang="en-US">
                <a:latin typeface="Avenir"/>
                <a:ea typeface="Avenir"/>
                <a:cs typeface="Avenir"/>
                <a:sym typeface="Avenir"/>
              </a:rPr>
              <a:t>(Late 1980s / 1997): Process sequential data in text and speech.</a:t>
            </a:r>
            <a:endParaRPr>
              <a:latin typeface="Avenir"/>
              <a:ea typeface="Avenir"/>
              <a:cs typeface="Avenir"/>
              <a:sym typeface="Avenir"/>
            </a:endParaRPr>
          </a:p>
          <a:p>
            <a:pPr indent="0" lvl="0" marL="228600" marR="0" rtl="0" algn="l">
              <a:lnSpc>
                <a:spcPct val="90000"/>
              </a:lnSpc>
              <a:spcBef>
                <a:spcPts val="0"/>
              </a:spcBef>
              <a:spcAft>
                <a:spcPts val="0"/>
              </a:spcAft>
              <a:buSzPts val="1800"/>
              <a:buNone/>
            </a:pPr>
            <a:r>
              <a:t/>
            </a:r>
            <a:endParaRPr sz="1400">
              <a:latin typeface="Avenir"/>
              <a:ea typeface="Avenir"/>
              <a:cs typeface="Avenir"/>
              <a:sym typeface="Avenir"/>
            </a:endParaRPr>
          </a:p>
          <a:p>
            <a:pPr indent="-228600" lvl="0" marL="228600" rtl="0" algn="l">
              <a:lnSpc>
                <a:spcPct val="90000"/>
              </a:lnSpc>
              <a:spcBef>
                <a:spcPts val="0"/>
              </a:spcBef>
              <a:spcAft>
                <a:spcPts val="0"/>
              </a:spcAft>
              <a:buSzPts val="2800"/>
              <a:buChar char="•"/>
            </a:pPr>
            <a:r>
              <a:rPr b="1" lang="en-US">
                <a:latin typeface="Avenir"/>
                <a:ea typeface="Avenir"/>
                <a:cs typeface="Avenir"/>
                <a:sym typeface="Avenir"/>
              </a:rPr>
              <a:t>AlexNet (2012):</a:t>
            </a:r>
            <a:r>
              <a:rPr lang="en-US">
                <a:latin typeface="Avenir"/>
                <a:ea typeface="Avenir"/>
                <a:cs typeface="Avenir"/>
                <a:sym typeface="Avenir"/>
              </a:rPr>
              <a:t> Applied neural networks to large-scale image recognition with “Convolutions”</a:t>
            </a:r>
            <a:endParaRPr>
              <a:latin typeface="Avenir"/>
              <a:ea typeface="Avenir"/>
              <a:cs typeface="Avenir"/>
              <a:sym typeface="Avenir"/>
            </a:endParaRPr>
          </a:p>
          <a:p>
            <a:pPr indent="0" lvl="0" marL="0" rtl="0" algn="l">
              <a:lnSpc>
                <a:spcPct val="90000"/>
              </a:lnSpc>
              <a:spcBef>
                <a:spcPts val="0"/>
              </a:spcBef>
              <a:spcAft>
                <a:spcPts val="0"/>
              </a:spcAft>
              <a:buSzPts val="1800"/>
              <a:buNone/>
            </a:pPr>
            <a:r>
              <a:t/>
            </a:r>
            <a:endParaRPr>
              <a:latin typeface="Avenir"/>
              <a:ea typeface="Avenir"/>
              <a:cs typeface="Avenir"/>
              <a:sym typeface="Avenir"/>
            </a:endParaRPr>
          </a:p>
        </p:txBody>
      </p:sp>
      <p:sp>
        <p:nvSpPr>
          <p:cNvPr id="607" name="Google Shape;607;g364f00e3b4c_0_37"/>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8" name="Google Shape;608;g364f00e3b4c_0_37"/>
          <p:cNvSpPr txBox="1"/>
          <p:nvPr>
            <p:ph idx="1" type="body"/>
          </p:nvPr>
        </p:nvSpPr>
        <p:spPr>
          <a:xfrm>
            <a:off x="6479850" y="1747325"/>
            <a:ext cx="5302500" cy="42549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800"/>
              <a:buChar char="•"/>
            </a:pPr>
            <a:r>
              <a:rPr b="1" lang="en-US">
                <a:latin typeface="Avenir"/>
                <a:ea typeface="Avenir"/>
                <a:cs typeface="Avenir"/>
                <a:sym typeface="Avenir"/>
              </a:rPr>
              <a:t>Generative Adversarial Networks (GANs) (2014)</a:t>
            </a:r>
            <a:r>
              <a:rPr lang="en-US">
                <a:latin typeface="Avenir"/>
                <a:ea typeface="Avenir"/>
                <a:cs typeface="Avenir"/>
                <a:sym typeface="Avenir"/>
              </a:rPr>
              <a:t>: Generate data, such as images.</a:t>
            </a:r>
            <a:endParaRPr>
              <a:latin typeface="Avenir"/>
              <a:ea typeface="Avenir"/>
              <a:cs typeface="Avenir"/>
              <a:sym typeface="Avenir"/>
            </a:endParaRPr>
          </a:p>
          <a:p>
            <a:pPr indent="0" lvl="0" marL="228600" rtl="0" algn="l">
              <a:lnSpc>
                <a:spcPct val="90000"/>
              </a:lnSpc>
              <a:spcBef>
                <a:spcPts val="0"/>
              </a:spcBef>
              <a:spcAft>
                <a:spcPts val="0"/>
              </a:spcAft>
              <a:buSzPts val="1800"/>
              <a:buNone/>
            </a:pPr>
            <a:r>
              <a:t/>
            </a:r>
            <a:endParaRPr>
              <a:latin typeface="Avenir"/>
              <a:ea typeface="Avenir"/>
              <a:cs typeface="Avenir"/>
              <a:sym typeface="Avenir"/>
            </a:endParaRPr>
          </a:p>
          <a:p>
            <a:pPr indent="-228600" lvl="0" marL="228600" rtl="0" algn="l">
              <a:lnSpc>
                <a:spcPct val="90000"/>
              </a:lnSpc>
              <a:spcBef>
                <a:spcPts val="0"/>
              </a:spcBef>
              <a:spcAft>
                <a:spcPts val="0"/>
              </a:spcAft>
              <a:buSzPts val="2800"/>
              <a:buChar char="•"/>
            </a:pPr>
            <a:r>
              <a:rPr b="1" lang="en-US">
                <a:latin typeface="Avenir"/>
                <a:ea typeface="Avenir"/>
                <a:cs typeface="Avenir"/>
                <a:sym typeface="Avenir"/>
              </a:rPr>
              <a:t>ResNet (2015)</a:t>
            </a:r>
            <a:r>
              <a:rPr lang="en-US">
                <a:latin typeface="Avenir"/>
                <a:ea typeface="Avenir"/>
                <a:cs typeface="Avenir"/>
                <a:sym typeface="Avenir"/>
              </a:rPr>
              <a:t>: Residual connections, more complex connections within the network</a:t>
            </a:r>
            <a:endParaRPr>
              <a:latin typeface="Avenir"/>
              <a:ea typeface="Avenir"/>
              <a:cs typeface="Avenir"/>
              <a:sym typeface="Avenir"/>
            </a:endParaRPr>
          </a:p>
        </p:txBody>
      </p:sp>
      <p:pic>
        <p:nvPicPr>
          <p:cNvPr id="609" name="Google Shape;609;g364f00e3b4c_0_37"/>
          <p:cNvPicPr preferRelativeResize="0"/>
          <p:nvPr/>
        </p:nvPicPr>
        <p:blipFill rotWithShape="1">
          <a:blip r:embed="rId3">
            <a:alphaModFix/>
          </a:blip>
          <a:srcRect b="15025" l="15722" r="15411" t="16678"/>
          <a:stretch/>
        </p:blipFill>
        <p:spPr>
          <a:xfrm>
            <a:off x="1079950" y="365125"/>
            <a:ext cx="1509300" cy="1497000"/>
          </a:xfrm>
          <a:prstGeom prst="ellipse">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4" name="Shape 614"/>
        <p:cNvGrpSpPr/>
        <p:nvPr/>
      </p:nvGrpSpPr>
      <p:grpSpPr>
        <a:xfrm>
          <a:off x="0" y="0"/>
          <a:ext cx="0" cy="0"/>
          <a:chOff x="0" y="0"/>
          <a:chExt cx="0" cy="0"/>
        </a:xfrm>
      </p:grpSpPr>
      <p:sp>
        <p:nvSpPr>
          <p:cNvPr id="615" name="Google Shape;615;p15"/>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Transformer – Late 2010’s</a:t>
            </a:r>
            <a:endParaRPr/>
          </a:p>
        </p:txBody>
      </p:sp>
      <p:sp>
        <p:nvSpPr>
          <p:cNvPr id="616" name="Google Shape;616;p15"/>
          <p:cNvSpPr txBox="1"/>
          <p:nvPr>
            <p:ph idx="1" type="body"/>
          </p:nvPr>
        </p:nvSpPr>
        <p:spPr>
          <a:xfrm>
            <a:off x="828250" y="1872150"/>
            <a:ext cx="6981600" cy="47511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latin typeface="Avenir"/>
                <a:ea typeface="Avenir"/>
                <a:cs typeface="Avenir"/>
                <a:sym typeface="Avenir"/>
              </a:rPr>
              <a:t>“Neural Machine Translation by Jointly Learning to Align and Translate” (2014)</a:t>
            </a:r>
            <a:endParaRPr>
              <a:latin typeface="Avenir"/>
              <a:ea typeface="Avenir"/>
              <a:cs typeface="Avenir"/>
              <a:sym typeface="Avenir"/>
            </a:endParaRPr>
          </a:p>
          <a:p>
            <a:pPr indent="-2286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The Attention Mechanism focuses on important parts of the input</a:t>
            </a:r>
            <a:endParaRPr>
              <a:latin typeface="Avenir"/>
              <a:ea typeface="Avenir"/>
              <a:cs typeface="Avenir"/>
              <a:sym typeface="Avenir"/>
            </a:endParaRPr>
          </a:p>
          <a:p>
            <a:pPr indent="0" lvl="0" marL="228600" rtl="0" algn="l">
              <a:lnSpc>
                <a:spcPct val="90000"/>
              </a:lnSpc>
              <a:spcBef>
                <a:spcPts val="0"/>
              </a:spcBef>
              <a:spcAft>
                <a:spcPts val="0"/>
              </a:spcAft>
              <a:buSzPts val="1800"/>
              <a:buNone/>
            </a:pPr>
            <a:r>
              <a:t/>
            </a:r>
            <a:endParaRPr>
              <a:latin typeface="Avenir"/>
              <a:ea typeface="Avenir"/>
              <a:cs typeface="Avenir"/>
              <a:sym typeface="Avenir"/>
            </a:endParaRPr>
          </a:p>
          <a:p>
            <a:pPr indent="-228600" lvl="0" marL="228600" rtl="0" algn="l">
              <a:lnSpc>
                <a:spcPct val="90000"/>
              </a:lnSpc>
              <a:spcBef>
                <a:spcPts val="0"/>
              </a:spcBef>
              <a:spcAft>
                <a:spcPts val="0"/>
              </a:spcAft>
              <a:buSzPts val="2800"/>
              <a:buChar char="•"/>
            </a:pPr>
            <a:r>
              <a:rPr lang="en-US">
                <a:latin typeface="Avenir"/>
                <a:ea typeface="Avenir"/>
                <a:cs typeface="Avenir"/>
                <a:sym typeface="Avenir"/>
              </a:rPr>
              <a:t>“Attention is All You Need” (2017) </a:t>
            </a:r>
            <a:endParaRPr>
              <a:latin typeface="Avenir"/>
              <a:ea typeface="Avenir"/>
              <a:cs typeface="Avenir"/>
              <a:sym typeface="Avenir"/>
            </a:endParaRPr>
          </a:p>
          <a:p>
            <a:pPr indent="-228600" lvl="0" marL="228600" rtl="0" algn="l">
              <a:lnSpc>
                <a:spcPct val="90000"/>
              </a:lnSpc>
              <a:spcBef>
                <a:spcPts val="0"/>
              </a:spcBef>
              <a:spcAft>
                <a:spcPts val="0"/>
              </a:spcAft>
              <a:buSzPts val="2800"/>
              <a:buChar char="•"/>
            </a:pPr>
            <a:r>
              <a:rPr lang="en-US">
                <a:latin typeface="Avenir"/>
                <a:ea typeface="Avenir"/>
                <a:cs typeface="Avenir"/>
                <a:sym typeface="Avenir"/>
              </a:rPr>
              <a:t>The transformer allows for parallel attention</a:t>
            </a:r>
            <a:endParaRPr>
              <a:latin typeface="Avenir"/>
              <a:ea typeface="Avenir"/>
              <a:cs typeface="Avenir"/>
              <a:sym typeface="Avenir"/>
            </a:endParaRPr>
          </a:p>
          <a:p>
            <a:pPr indent="0" lvl="0" marL="228600" rtl="0" algn="l">
              <a:lnSpc>
                <a:spcPct val="90000"/>
              </a:lnSpc>
              <a:spcBef>
                <a:spcPts val="0"/>
              </a:spcBef>
              <a:spcAft>
                <a:spcPts val="0"/>
              </a:spcAft>
              <a:buSzPts val="1800"/>
              <a:buNone/>
            </a:pPr>
            <a:r>
              <a:t/>
            </a:r>
            <a:endParaRPr>
              <a:latin typeface="Avenir"/>
              <a:ea typeface="Avenir"/>
              <a:cs typeface="Avenir"/>
              <a:sym typeface="Avenir"/>
            </a:endParaRPr>
          </a:p>
          <a:p>
            <a:pPr indent="-2286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Titan Transformer (2025)</a:t>
            </a:r>
            <a:endParaRPr>
              <a:latin typeface="Avenir"/>
              <a:ea typeface="Avenir"/>
              <a:cs typeface="Avenir"/>
              <a:sym typeface="Avenir"/>
            </a:endParaRPr>
          </a:p>
        </p:txBody>
      </p:sp>
      <p:sp>
        <p:nvSpPr>
          <p:cNvPr id="617" name="Google Shape;617;p15"/>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18" name="Google Shape;618;p15"/>
          <p:cNvPicPr preferRelativeResize="0"/>
          <p:nvPr/>
        </p:nvPicPr>
        <p:blipFill rotWithShape="1">
          <a:blip r:embed="rId3">
            <a:alphaModFix/>
          </a:blip>
          <a:srcRect b="0" l="0" r="8365" t="0"/>
          <a:stretch/>
        </p:blipFill>
        <p:spPr>
          <a:xfrm>
            <a:off x="7809800" y="2231476"/>
            <a:ext cx="4224300" cy="3493200"/>
          </a:xfrm>
          <a:prstGeom prst="roundRect">
            <a:avLst>
              <a:gd fmla="val 16667" name="adj"/>
            </a:avLst>
          </a:prstGeom>
          <a:noFill/>
          <a:ln>
            <a:noFill/>
          </a:ln>
        </p:spPr>
      </p:pic>
      <p:pic>
        <p:nvPicPr>
          <p:cNvPr id="619" name="Google Shape;619;p15"/>
          <p:cNvPicPr preferRelativeResize="0"/>
          <p:nvPr/>
        </p:nvPicPr>
        <p:blipFill rotWithShape="1">
          <a:blip r:embed="rId4">
            <a:alphaModFix/>
          </a:blip>
          <a:srcRect b="0" l="-1776" r="4689" t="0"/>
          <a:stretch/>
        </p:blipFill>
        <p:spPr>
          <a:xfrm>
            <a:off x="1196375" y="451825"/>
            <a:ext cx="1491600" cy="1152300"/>
          </a:xfrm>
          <a:prstGeom prst="ellipse">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4" name="Shape 624"/>
        <p:cNvGrpSpPr/>
        <p:nvPr/>
      </p:nvGrpSpPr>
      <p:grpSpPr>
        <a:xfrm>
          <a:off x="0" y="0"/>
          <a:ext cx="0" cy="0"/>
          <a:chOff x="0" y="0"/>
          <a:chExt cx="0" cy="0"/>
        </a:xfrm>
      </p:grpSpPr>
      <p:sp>
        <p:nvSpPr>
          <p:cNvPr id="625" name="Google Shape;625;g3714333ab6c_0_2"/>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Large Language Model – 2020’s</a:t>
            </a:r>
            <a:endParaRPr/>
          </a:p>
        </p:txBody>
      </p:sp>
      <p:sp>
        <p:nvSpPr>
          <p:cNvPr id="626" name="Google Shape;626;g3714333ab6c_0_2"/>
          <p:cNvSpPr txBox="1"/>
          <p:nvPr>
            <p:ph idx="1" type="body"/>
          </p:nvPr>
        </p:nvSpPr>
        <p:spPr>
          <a:xfrm>
            <a:off x="828261" y="1872146"/>
            <a:ext cx="77988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latin typeface="Avenir"/>
                <a:ea typeface="Avenir"/>
                <a:cs typeface="Avenir"/>
                <a:sym typeface="Avenir"/>
              </a:rPr>
              <a:t>AI trained on large amounts of text to generate and understand human-like language</a:t>
            </a:r>
            <a:endParaRPr>
              <a:latin typeface="Avenir"/>
              <a:ea typeface="Avenir"/>
              <a:cs typeface="Avenir"/>
              <a:sym typeface="Avenir"/>
            </a:endParaRPr>
          </a:p>
          <a:p>
            <a:pPr indent="0" lvl="0" marL="0" rtl="0" algn="l">
              <a:lnSpc>
                <a:spcPct val="90000"/>
              </a:lnSpc>
              <a:spcBef>
                <a:spcPts val="0"/>
              </a:spcBef>
              <a:spcAft>
                <a:spcPts val="0"/>
              </a:spcAft>
              <a:buSzPts val="1800"/>
              <a:buNone/>
            </a:pPr>
            <a:r>
              <a:t/>
            </a:r>
            <a:endParaRPr sz="1400">
              <a:latin typeface="Avenir"/>
              <a:ea typeface="Avenir"/>
              <a:cs typeface="Avenir"/>
              <a:sym typeface="Avenir"/>
            </a:endParaRPr>
          </a:p>
          <a:p>
            <a:pPr indent="-2286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GPT-1 (2018)</a:t>
            </a:r>
            <a:endParaRPr>
              <a:latin typeface="Avenir"/>
              <a:ea typeface="Avenir"/>
              <a:cs typeface="Avenir"/>
              <a:sym typeface="Avenir"/>
            </a:endParaRPr>
          </a:p>
          <a:p>
            <a:pPr indent="-2286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GPT-3.5 (2022) - First Public Release</a:t>
            </a:r>
            <a:endParaRPr>
              <a:latin typeface="Avenir"/>
              <a:ea typeface="Avenir"/>
              <a:cs typeface="Avenir"/>
              <a:sym typeface="Avenir"/>
            </a:endParaRPr>
          </a:p>
          <a:p>
            <a:pPr indent="0" lvl="0" marL="0" rtl="0" algn="l">
              <a:lnSpc>
                <a:spcPct val="90000"/>
              </a:lnSpc>
              <a:spcBef>
                <a:spcPts val="0"/>
              </a:spcBef>
              <a:spcAft>
                <a:spcPts val="0"/>
              </a:spcAft>
              <a:buSzPts val="1800"/>
              <a:buNone/>
            </a:pPr>
            <a:r>
              <a:t/>
            </a:r>
            <a:endParaRPr sz="1400">
              <a:latin typeface="Avenir"/>
              <a:ea typeface="Avenir"/>
              <a:cs typeface="Avenir"/>
              <a:sym typeface="Avenir"/>
            </a:endParaRPr>
          </a:p>
          <a:p>
            <a:pPr indent="-2286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ChatGPT, Copilot, Gemini, Grok, Claude, Llama, Deepseek, and many more</a:t>
            </a:r>
            <a:endParaRPr>
              <a:latin typeface="Avenir"/>
              <a:ea typeface="Avenir"/>
              <a:cs typeface="Avenir"/>
              <a:sym typeface="Avenir"/>
            </a:endParaRPr>
          </a:p>
        </p:txBody>
      </p:sp>
      <p:sp>
        <p:nvSpPr>
          <p:cNvPr id="627" name="Google Shape;627;g3714333ab6c_0_2"/>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8" name="Google Shape;628;g3714333ab6c_0_2"/>
          <p:cNvSpPr/>
          <p:nvPr/>
        </p:nvSpPr>
        <p:spPr>
          <a:xfrm>
            <a:off x="1092676" y="391977"/>
            <a:ext cx="1541100" cy="12720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9" name="Google Shape;629;g3714333ab6c_0_2"/>
          <p:cNvSpPr/>
          <p:nvPr/>
        </p:nvSpPr>
        <p:spPr>
          <a:xfrm>
            <a:off x="8896672" y="3502340"/>
            <a:ext cx="1209900" cy="1090800"/>
          </a:xfrm>
          <a:prstGeom prst="ellipse">
            <a:avLst/>
          </a:prstGeom>
          <a:blipFill rotWithShape="1">
            <a:blip r:embed="rId4">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0" name="Google Shape;630;g3714333ab6c_0_2"/>
          <p:cNvSpPr/>
          <p:nvPr/>
        </p:nvSpPr>
        <p:spPr>
          <a:xfrm>
            <a:off x="8896664" y="1801661"/>
            <a:ext cx="1209900" cy="1174800"/>
          </a:xfrm>
          <a:prstGeom prst="ellipse">
            <a:avLst/>
          </a:prstGeom>
          <a:blipFill rotWithShape="1">
            <a:blip r:embed="rId5">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31" name="Google Shape;631;g3714333ab6c_0_2"/>
          <p:cNvPicPr preferRelativeResize="0"/>
          <p:nvPr/>
        </p:nvPicPr>
        <p:blipFill rotWithShape="1">
          <a:blip r:embed="rId6">
            <a:alphaModFix/>
          </a:blip>
          <a:srcRect b="0" l="0" r="0" t="0"/>
          <a:stretch/>
        </p:blipFill>
        <p:spPr>
          <a:xfrm>
            <a:off x="10376180" y="1275833"/>
            <a:ext cx="1209900" cy="1209900"/>
          </a:xfrm>
          <a:prstGeom prst="ellipse">
            <a:avLst/>
          </a:prstGeom>
          <a:noFill/>
          <a:ln>
            <a:noFill/>
          </a:ln>
          <a:effectLst>
            <a:outerShdw blurRad="57150" rotWithShape="0" algn="bl" dir="5400000" dist="19050">
              <a:srgbClr val="000000">
                <a:alpha val="49803"/>
              </a:srgbClr>
            </a:outerShdw>
          </a:effectLst>
        </p:spPr>
      </p:pic>
      <p:pic>
        <p:nvPicPr>
          <p:cNvPr id="632" name="Google Shape;632;g3714333ab6c_0_2"/>
          <p:cNvPicPr preferRelativeResize="0"/>
          <p:nvPr/>
        </p:nvPicPr>
        <p:blipFill rotWithShape="1">
          <a:blip r:embed="rId7">
            <a:alphaModFix/>
          </a:blip>
          <a:srcRect b="0" l="0" r="0" t="0"/>
          <a:stretch/>
        </p:blipFill>
        <p:spPr>
          <a:xfrm>
            <a:off x="9020525" y="5119038"/>
            <a:ext cx="1209900" cy="1104300"/>
          </a:xfrm>
          <a:prstGeom prst="ellipse">
            <a:avLst/>
          </a:prstGeom>
          <a:noFill/>
          <a:ln>
            <a:noFill/>
          </a:ln>
          <a:effectLst>
            <a:outerShdw blurRad="57150" rotWithShape="0" algn="bl" dir="5400000" dist="19050">
              <a:srgbClr val="000000">
                <a:alpha val="49803"/>
              </a:srgbClr>
            </a:outerShdw>
          </a:effectLst>
        </p:spPr>
      </p:pic>
      <p:pic>
        <p:nvPicPr>
          <p:cNvPr id="633" name="Google Shape;633;g3714333ab6c_0_2"/>
          <p:cNvPicPr preferRelativeResize="0"/>
          <p:nvPr/>
        </p:nvPicPr>
        <p:blipFill rotWithShape="1">
          <a:blip r:embed="rId8">
            <a:alphaModFix/>
          </a:blip>
          <a:srcRect b="40910" l="26442" r="61581" t="40541"/>
          <a:stretch/>
        </p:blipFill>
        <p:spPr>
          <a:xfrm>
            <a:off x="10467425" y="4475000"/>
            <a:ext cx="1209900" cy="1053900"/>
          </a:xfrm>
          <a:prstGeom prst="ellipse">
            <a:avLst/>
          </a:prstGeom>
          <a:noFill/>
          <a:ln>
            <a:noFill/>
          </a:ln>
          <a:effectLst>
            <a:outerShdw blurRad="57150" rotWithShape="0" algn="bl" dir="5400000" dist="19050">
              <a:srgbClr val="000000">
                <a:alpha val="49803"/>
              </a:srgbClr>
            </a:outerShdw>
          </a:effectLst>
        </p:spPr>
      </p:pic>
      <p:pic>
        <p:nvPicPr>
          <p:cNvPr id="634" name="Google Shape;634;g3714333ab6c_0_2"/>
          <p:cNvPicPr preferRelativeResize="0"/>
          <p:nvPr/>
        </p:nvPicPr>
        <p:blipFill rotWithShape="1">
          <a:blip r:embed="rId9">
            <a:alphaModFix/>
          </a:blip>
          <a:srcRect b="0" l="0" r="0" t="0"/>
          <a:stretch/>
        </p:blipFill>
        <p:spPr>
          <a:xfrm>
            <a:off x="10376175" y="2838774"/>
            <a:ext cx="1209900" cy="1053900"/>
          </a:xfrm>
          <a:prstGeom prst="ellipse">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9" name="Shape 639"/>
        <p:cNvGrpSpPr/>
        <p:nvPr/>
      </p:nvGrpSpPr>
      <p:grpSpPr>
        <a:xfrm>
          <a:off x="0" y="0"/>
          <a:ext cx="0" cy="0"/>
          <a:chOff x="0" y="0"/>
          <a:chExt cx="0" cy="0"/>
        </a:xfrm>
      </p:grpSpPr>
      <p:sp>
        <p:nvSpPr>
          <p:cNvPr id="640" name="Google Shape;640;g363ac02c75a_1_5"/>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Turing Award Winners for AI</a:t>
            </a:r>
            <a:endParaRPr/>
          </a:p>
        </p:txBody>
      </p:sp>
      <p:sp>
        <p:nvSpPr>
          <p:cNvPr id="641" name="Google Shape;641;g363ac02c75a_1_5"/>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2" name="Google Shape;642;g363ac02c75a_1_5"/>
          <p:cNvSpPr txBox="1"/>
          <p:nvPr>
            <p:ph idx="1" type="body"/>
          </p:nvPr>
        </p:nvSpPr>
        <p:spPr>
          <a:xfrm>
            <a:off x="540563" y="2182675"/>
            <a:ext cx="4972800" cy="42222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90000"/>
              </a:lnSpc>
              <a:spcBef>
                <a:spcPts val="0"/>
              </a:spcBef>
              <a:spcAft>
                <a:spcPts val="0"/>
              </a:spcAft>
              <a:buSzPts val="1800"/>
              <a:buFont typeface="Avenir"/>
              <a:buChar char="•"/>
            </a:pPr>
            <a:r>
              <a:rPr b="1" lang="en-US">
                <a:latin typeface="Avenir"/>
                <a:ea typeface="Avenir"/>
                <a:cs typeface="Avenir"/>
                <a:sym typeface="Avenir"/>
              </a:rPr>
              <a:t>1969</a:t>
            </a:r>
            <a:r>
              <a:rPr lang="en-US">
                <a:latin typeface="Avenir"/>
                <a:ea typeface="Avenir"/>
                <a:cs typeface="Avenir"/>
                <a:sym typeface="Avenir"/>
              </a:rPr>
              <a:t> Marvin Minsky </a:t>
            </a:r>
            <a:endParaRPr>
              <a:latin typeface="Avenir"/>
              <a:ea typeface="Avenir"/>
              <a:cs typeface="Avenir"/>
              <a:sym typeface="Avenir"/>
            </a:endParaRPr>
          </a:p>
          <a:p>
            <a:pPr indent="-228600" lvl="0" marL="228600" marR="0" rtl="0" algn="l">
              <a:lnSpc>
                <a:spcPct val="90000"/>
              </a:lnSpc>
              <a:spcBef>
                <a:spcPts val="0"/>
              </a:spcBef>
              <a:spcAft>
                <a:spcPts val="0"/>
              </a:spcAft>
              <a:buSzPts val="1800"/>
              <a:buFont typeface="Avenir"/>
              <a:buChar char="•"/>
            </a:pPr>
            <a:r>
              <a:rPr b="1" lang="en-US">
                <a:latin typeface="Avenir"/>
                <a:ea typeface="Avenir"/>
                <a:cs typeface="Avenir"/>
                <a:sym typeface="Avenir"/>
              </a:rPr>
              <a:t>1971</a:t>
            </a:r>
            <a:r>
              <a:rPr lang="en-US">
                <a:latin typeface="Avenir"/>
                <a:ea typeface="Avenir"/>
                <a:cs typeface="Avenir"/>
                <a:sym typeface="Avenir"/>
              </a:rPr>
              <a:t> John McCarthy</a:t>
            </a:r>
            <a:endParaRPr>
              <a:latin typeface="Avenir"/>
              <a:ea typeface="Avenir"/>
              <a:cs typeface="Avenir"/>
              <a:sym typeface="Avenir"/>
            </a:endParaRPr>
          </a:p>
          <a:p>
            <a:pPr indent="-228600" lvl="0" marL="228600" marR="0" rtl="0" algn="l">
              <a:lnSpc>
                <a:spcPct val="90000"/>
              </a:lnSpc>
              <a:spcBef>
                <a:spcPts val="0"/>
              </a:spcBef>
              <a:spcAft>
                <a:spcPts val="0"/>
              </a:spcAft>
              <a:buSzPts val="1800"/>
              <a:buFont typeface="Avenir"/>
              <a:buChar char="•"/>
            </a:pPr>
            <a:r>
              <a:rPr b="1" lang="en-US">
                <a:latin typeface="Avenir"/>
                <a:ea typeface="Avenir"/>
                <a:cs typeface="Avenir"/>
                <a:sym typeface="Avenir"/>
              </a:rPr>
              <a:t>1975</a:t>
            </a:r>
            <a:r>
              <a:rPr lang="en-US">
                <a:latin typeface="Avenir"/>
                <a:ea typeface="Avenir"/>
                <a:cs typeface="Avenir"/>
                <a:sym typeface="Avenir"/>
              </a:rPr>
              <a:t> Allen Newell and Herbert Simon </a:t>
            </a:r>
            <a:endParaRPr>
              <a:latin typeface="Avenir"/>
              <a:ea typeface="Avenir"/>
              <a:cs typeface="Avenir"/>
              <a:sym typeface="Avenir"/>
            </a:endParaRPr>
          </a:p>
          <a:p>
            <a:pPr indent="-228600" lvl="0" marL="228600" marR="0" rtl="0" algn="l">
              <a:lnSpc>
                <a:spcPct val="90000"/>
              </a:lnSpc>
              <a:spcBef>
                <a:spcPts val="0"/>
              </a:spcBef>
              <a:spcAft>
                <a:spcPts val="0"/>
              </a:spcAft>
              <a:buSzPts val="1800"/>
              <a:buFont typeface="Avenir"/>
              <a:buChar char="•"/>
            </a:pPr>
            <a:r>
              <a:rPr b="1" lang="en-US">
                <a:latin typeface="Avenir"/>
                <a:ea typeface="Avenir"/>
                <a:cs typeface="Avenir"/>
                <a:sym typeface="Avenir"/>
              </a:rPr>
              <a:t>1994</a:t>
            </a:r>
            <a:r>
              <a:rPr lang="en-US">
                <a:latin typeface="Avenir"/>
                <a:ea typeface="Avenir"/>
                <a:cs typeface="Avenir"/>
                <a:sym typeface="Avenir"/>
              </a:rPr>
              <a:t> Edward Feigenbaum Raj Reddy</a:t>
            </a:r>
            <a:endParaRPr>
              <a:latin typeface="Avenir"/>
              <a:ea typeface="Avenir"/>
              <a:cs typeface="Avenir"/>
              <a:sym typeface="Avenir"/>
            </a:endParaRPr>
          </a:p>
          <a:p>
            <a:pPr indent="-228600" lvl="0" marL="228600" marR="0" rtl="0" algn="l">
              <a:lnSpc>
                <a:spcPct val="90000"/>
              </a:lnSpc>
              <a:spcBef>
                <a:spcPts val="0"/>
              </a:spcBef>
              <a:spcAft>
                <a:spcPts val="0"/>
              </a:spcAft>
              <a:buSzPts val="1800"/>
              <a:buFont typeface="Avenir"/>
              <a:buChar char="•"/>
            </a:pPr>
            <a:r>
              <a:rPr b="1" lang="en-US">
                <a:latin typeface="Avenir"/>
                <a:ea typeface="Avenir"/>
                <a:cs typeface="Avenir"/>
                <a:sym typeface="Avenir"/>
              </a:rPr>
              <a:t>2011</a:t>
            </a:r>
            <a:r>
              <a:rPr lang="en-US">
                <a:latin typeface="Avenir"/>
                <a:ea typeface="Avenir"/>
                <a:cs typeface="Avenir"/>
                <a:sym typeface="Avenir"/>
              </a:rPr>
              <a:t> Judea Pearl</a:t>
            </a:r>
            <a:endParaRPr>
              <a:latin typeface="Avenir"/>
              <a:ea typeface="Avenir"/>
              <a:cs typeface="Avenir"/>
              <a:sym typeface="Avenir"/>
            </a:endParaRPr>
          </a:p>
          <a:p>
            <a:pPr indent="-228600" lvl="0" marL="228600" marR="0" rtl="0" algn="l">
              <a:lnSpc>
                <a:spcPct val="90000"/>
              </a:lnSpc>
              <a:spcBef>
                <a:spcPts val="0"/>
              </a:spcBef>
              <a:spcAft>
                <a:spcPts val="0"/>
              </a:spcAft>
              <a:buSzPts val="1800"/>
              <a:buFont typeface="Avenir"/>
              <a:buChar char="•"/>
            </a:pPr>
            <a:r>
              <a:rPr b="1" lang="en-US">
                <a:latin typeface="Avenir"/>
                <a:ea typeface="Avenir"/>
                <a:cs typeface="Avenir"/>
                <a:sym typeface="Avenir"/>
              </a:rPr>
              <a:t>2018 </a:t>
            </a:r>
            <a:r>
              <a:rPr lang="en-US">
                <a:latin typeface="Avenir"/>
                <a:ea typeface="Avenir"/>
                <a:cs typeface="Avenir"/>
                <a:sym typeface="Avenir"/>
              </a:rPr>
              <a:t>Yoshua Bengio, Geoffrey Hinton, Yann LeCun</a:t>
            </a:r>
            <a:endParaRPr>
              <a:latin typeface="Avenir"/>
              <a:ea typeface="Avenir"/>
              <a:cs typeface="Avenir"/>
              <a:sym typeface="Avenir"/>
            </a:endParaRPr>
          </a:p>
          <a:p>
            <a:pPr indent="-228600" lvl="0" marL="228600" marR="0" rtl="0" algn="l">
              <a:lnSpc>
                <a:spcPct val="90000"/>
              </a:lnSpc>
              <a:spcBef>
                <a:spcPts val="0"/>
              </a:spcBef>
              <a:spcAft>
                <a:spcPts val="0"/>
              </a:spcAft>
              <a:buSzPts val="1800"/>
              <a:buFont typeface="Avenir"/>
              <a:buChar char="•"/>
            </a:pPr>
            <a:r>
              <a:rPr b="1" lang="en-US">
                <a:latin typeface="Avenir"/>
                <a:ea typeface="Avenir"/>
                <a:cs typeface="Avenir"/>
                <a:sym typeface="Avenir"/>
              </a:rPr>
              <a:t>2024</a:t>
            </a:r>
            <a:r>
              <a:rPr lang="en-US">
                <a:latin typeface="Avenir"/>
                <a:ea typeface="Avenir"/>
                <a:cs typeface="Avenir"/>
                <a:sym typeface="Avenir"/>
              </a:rPr>
              <a:t> Andrew Barto, Richard S. Sutton</a:t>
            </a:r>
            <a:endParaRPr>
              <a:latin typeface="Avenir"/>
              <a:ea typeface="Avenir"/>
              <a:cs typeface="Avenir"/>
              <a:sym typeface="Avenir"/>
            </a:endParaRPr>
          </a:p>
          <a:p>
            <a:pPr indent="0" lvl="0" marL="457200" rtl="0" algn="l">
              <a:lnSpc>
                <a:spcPct val="90000"/>
              </a:lnSpc>
              <a:spcBef>
                <a:spcPts val="0"/>
              </a:spcBef>
              <a:spcAft>
                <a:spcPts val="0"/>
              </a:spcAft>
              <a:buSzPts val="1800"/>
              <a:buNone/>
            </a:pPr>
            <a:r>
              <a:t/>
            </a:r>
            <a:endParaRPr>
              <a:latin typeface="Avenir"/>
              <a:ea typeface="Avenir"/>
              <a:cs typeface="Avenir"/>
              <a:sym typeface="Avenir"/>
            </a:endParaRPr>
          </a:p>
        </p:txBody>
      </p:sp>
      <p:pic>
        <p:nvPicPr>
          <p:cNvPr id="643" name="Google Shape;643;g363ac02c75a_1_5"/>
          <p:cNvPicPr preferRelativeResize="0"/>
          <p:nvPr/>
        </p:nvPicPr>
        <p:blipFill rotWithShape="1">
          <a:blip r:embed="rId3">
            <a:alphaModFix/>
          </a:blip>
          <a:srcRect b="0" l="0" r="0" t="0"/>
          <a:stretch/>
        </p:blipFill>
        <p:spPr>
          <a:xfrm>
            <a:off x="6087875" y="1726775"/>
            <a:ext cx="1066925" cy="1008475"/>
          </a:xfrm>
          <a:prstGeom prst="rect">
            <a:avLst/>
          </a:prstGeom>
          <a:noFill/>
          <a:ln>
            <a:noFill/>
          </a:ln>
        </p:spPr>
      </p:pic>
      <p:pic>
        <p:nvPicPr>
          <p:cNvPr id="644" name="Google Shape;644;g363ac02c75a_1_5"/>
          <p:cNvPicPr preferRelativeResize="0"/>
          <p:nvPr/>
        </p:nvPicPr>
        <p:blipFill rotWithShape="1">
          <a:blip r:embed="rId4">
            <a:alphaModFix/>
          </a:blip>
          <a:srcRect b="0" l="0" r="0" t="0"/>
          <a:stretch/>
        </p:blipFill>
        <p:spPr>
          <a:xfrm>
            <a:off x="7208794" y="1726775"/>
            <a:ext cx="1066925" cy="1008475"/>
          </a:xfrm>
          <a:prstGeom prst="rect">
            <a:avLst/>
          </a:prstGeom>
          <a:noFill/>
          <a:ln>
            <a:noFill/>
          </a:ln>
        </p:spPr>
      </p:pic>
      <p:pic>
        <p:nvPicPr>
          <p:cNvPr id="645" name="Google Shape;645;g363ac02c75a_1_5"/>
          <p:cNvPicPr preferRelativeResize="0"/>
          <p:nvPr/>
        </p:nvPicPr>
        <p:blipFill rotWithShape="1">
          <a:blip r:embed="rId5">
            <a:alphaModFix/>
          </a:blip>
          <a:srcRect b="0" l="0" r="0" t="0"/>
          <a:stretch/>
        </p:blipFill>
        <p:spPr>
          <a:xfrm>
            <a:off x="8329725" y="1726775"/>
            <a:ext cx="1066925" cy="1008480"/>
          </a:xfrm>
          <a:prstGeom prst="rect">
            <a:avLst/>
          </a:prstGeom>
          <a:noFill/>
          <a:ln>
            <a:noFill/>
          </a:ln>
        </p:spPr>
      </p:pic>
      <p:pic>
        <p:nvPicPr>
          <p:cNvPr id="646" name="Google Shape;646;g363ac02c75a_1_5"/>
          <p:cNvPicPr preferRelativeResize="0"/>
          <p:nvPr/>
        </p:nvPicPr>
        <p:blipFill rotWithShape="1">
          <a:blip r:embed="rId6">
            <a:alphaModFix/>
          </a:blip>
          <a:srcRect b="0" l="0" r="0" t="0"/>
          <a:stretch/>
        </p:blipFill>
        <p:spPr>
          <a:xfrm>
            <a:off x="9533150" y="1690825"/>
            <a:ext cx="1143000" cy="1080368"/>
          </a:xfrm>
          <a:prstGeom prst="rect">
            <a:avLst/>
          </a:prstGeom>
          <a:noFill/>
          <a:ln>
            <a:noFill/>
          </a:ln>
        </p:spPr>
      </p:pic>
      <p:pic>
        <p:nvPicPr>
          <p:cNvPr id="647" name="Google Shape;647;g363ac02c75a_1_5"/>
          <p:cNvPicPr preferRelativeResize="0"/>
          <p:nvPr/>
        </p:nvPicPr>
        <p:blipFill rotWithShape="1">
          <a:blip r:embed="rId7">
            <a:alphaModFix/>
          </a:blip>
          <a:srcRect b="0" l="0" r="0" t="0"/>
          <a:stretch/>
        </p:blipFill>
        <p:spPr>
          <a:xfrm>
            <a:off x="6735524" y="2867851"/>
            <a:ext cx="1066925" cy="1008475"/>
          </a:xfrm>
          <a:prstGeom prst="rect">
            <a:avLst/>
          </a:prstGeom>
          <a:noFill/>
          <a:ln>
            <a:noFill/>
          </a:ln>
        </p:spPr>
      </p:pic>
      <p:pic>
        <p:nvPicPr>
          <p:cNvPr id="648" name="Google Shape;648;g363ac02c75a_1_5"/>
          <p:cNvPicPr preferRelativeResize="0"/>
          <p:nvPr/>
        </p:nvPicPr>
        <p:blipFill rotWithShape="1">
          <a:blip r:embed="rId8">
            <a:alphaModFix/>
          </a:blip>
          <a:srcRect b="0" l="0" r="0" t="0"/>
          <a:stretch/>
        </p:blipFill>
        <p:spPr>
          <a:xfrm>
            <a:off x="8030800" y="2867851"/>
            <a:ext cx="1066925" cy="1008468"/>
          </a:xfrm>
          <a:prstGeom prst="rect">
            <a:avLst/>
          </a:prstGeom>
          <a:noFill/>
          <a:ln>
            <a:noFill/>
          </a:ln>
        </p:spPr>
      </p:pic>
      <p:pic>
        <p:nvPicPr>
          <p:cNvPr id="649" name="Google Shape;649;g363ac02c75a_1_5"/>
          <p:cNvPicPr preferRelativeResize="0"/>
          <p:nvPr/>
        </p:nvPicPr>
        <p:blipFill rotWithShape="1">
          <a:blip r:embed="rId9">
            <a:alphaModFix/>
          </a:blip>
          <a:srcRect b="0" l="0" r="0" t="0"/>
          <a:stretch/>
        </p:blipFill>
        <p:spPr>
          <a:xfrm>
            <a:off x="9188025" y="2867863"/>
            <a:ext cx="1066925" cy="1008462"/>
          </a:xfrm>
          <a:prstGeom prst="rect">
            <a:avLst/>
          </a:prstGeom>
          <a:noFill/>
          <a:ln>
            <a:noFill/>
          </a:ln>
        </p:spPr>
      </p:pic>
      <p:pic>
        <p:nvPicPr>
          <p:cNvPr id="650" name="Google Shape;650;g363ac02c75a_1_5"/>
          <p:cNvPicPr preferRelativeResize="0"/>
          <p:nvPr/>
        </p:nvPicPr>
        <p:blipFill rotWithShape="1">
          <a:blip r:embed="rId10">
            <a:alphaModFix/>
          </a:blip>
          <a:srcRect b="0" l="0" r="0" t="0"/>
          <a:stretch/>
        </p:blipFill>
        <p:spPr>
          <a:xfrm>
            <a:off x="6839075" y="3945025"/>
            <a:ext cx="1066800" cy="1013400"/>
          </a:xfrm>
          <a:prstGeom prst="roundRect">
            <a:avLst>
              <a:gd fmla="val 16667" name="adj"/>
            </a:avLst>
          </a:prstGeom>
          <a:noFill/>
          <a:ln>
            <a:noFill/>
          </a:ln>
        </p:spPr>
      </p:pic>
      <p:pic>
        <p:nvPicPr>
          <p:cNvPr id="651" name="Google Shape;651;g363ac02c75a_1_5"/>
          <p:cNvPicPr preferRelativeResize="0"/>
          <p:nvPr/>
        </p:nvPicPr>
        <p:blipFill rotWithShape="1">
          <a:blip r:embed="rId11">
            <a:alphaModFix/>
          </a:blip>
          <a:srcRect b="0" l="0" r="0" t="0"/>
          <a:stretch/>
        </p:blipFill>
        <p:spPr>
          <a:xfrm>
            <a:off x="8030800" y="3945025"/>
            <a:ext cx="1066800" cy="1013400"/>
          </a:xfrm>
          <a:prstGeom prst="roundRect">
            <a:avLst>
              <a:gd fmla="val 16667" name="adj"/>
            </a:avLst>
          </a:prstGeom>
          <a:noFill/>
          <a:ln>
            <a:noFill/>
          </a:ln>
        </p:spPr>
      </p:pic>
      <p:pic>
        <p:nvPicPr>
          <p:cNvPr id="652" name="Google Shape;652;g363ac02c75a_1_5"/>
          <p:cNvPicPr preferRelativeResize="0"/>
          <p:nvPr/>
        </p:nvPicPr>
        <p:blipFill rotWithShape="1">
          <a:blip r:embed="rId12">
            <a:alphaModFix/>
          </a:blip>
          <a:srcRect b="0" l="0" r="0" t="0"/>
          <a:stretch/>
        </p:blipFill>
        <p:spPr>
          <a:xfrm>
            <a:off x="9222525" y="3973000"/>
            <a:ext cx="1066800" cy="1013400"/>
          </a:xfrm>
          <a:prstGeom prst="roundRect">
            <a:avLst>
              <a:gd fmla="val 16667" name="adj"/>
            </a:avLst>
          </a:prstGeom>
          <a:noFill/>
          <a:ln>
            <a:noFill/>
          </a:ln>
        </p:spPr>
      </p:pic>
      <p:pic>
        <p:nvPicPr>
          <p:cNvPr id="653" name="Google Shape;653;g363ac02c75a_1_5"/>
          <p:cNvPicPr preferRelativeResize="0"/>
          <p:nvPr/>
        </p:nvPicPr>
        <p:blipFill rotWithShape="1">
          <a:blip r:embed="rId13">
            <a:alphaModFix/>
          </a:blip>
          <a:srcRect b="0" l="0" r="0" t="0"/>
          <a:stretch/>
        </p:blipFill>
        <p:spPr>
          <a:xfrm>
            <a:off x="7171737" y="5083027"/>
            <a:ext cx="1066800" cy="1013400"/>
          </a:xfrm>
          <a:prstGeom prst="roundRect">
            <a:avLst>
              <a:gd fmla="val 16667" name="adj"/>
            </a:avLst>
          </a:prstGeom>
          <a:noFill/>
          <a:ln>
            <a:noFill/>
          </a:ln>
        </p:spPr>
      </p:pic>
      <p:pic>
        <p:nvPicPr>
          <p:cNvPr id="654" name="Google Shape;654;g363ac02c75a_1_5"/>
          <p:cNvPicPr preferRelativeResize="0"/>
          <p:nvPr/>
        </p:nvPicPr>
        <p:blipFill rotWithShape="1">
          <a:blip r:embed="rId14">
            <a:alphaModFix/>
          </a:blip>
          <a:srcRect b="0" l="0" r="0" t="0"/>
          <a:stretch/>
        </p:blipFill>
        <p:spPr>
          <a:xfrm>
            <a:off x="8466200" y="5083025"/>
            <a:ext cx="1066800" cy="1013400"/>
          </a:xfrm>
          <a:prstGeom prst="roundRect">
            <a:avLst>
              <a:gd fmla="val 16667" name="adj"/>
            </a:avLst>
          </a:prstGeom>
          <a:noFill/>
          <a:ln>
            <a:noFill/>
          </a:ln>
        </p:spPr>
      </p:pic>
      <p:sp>
        <p:nvSpPr>
          <p:cNvPr id="655" name="Google Shape;655;g363ac02c75a_1_5"/>
          <p:cNvSpPr/>
          <p:nvPr/>
        </p:nvSpPr>
        <p:spPr>
          <a:xfrm>
            <a:off x="1110263" y="365126"/>
            <a:ext cx="1523700" cy="1325700"/>
          </a:xfrm>
          <a:prstGeom prst="ellipse">
            <a:avLst/>
          </a:prstGeom>
          <a:blipFill rotWithShape="1">
            <a:blip r:embed="rId15">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0" name="Shape 660"/>
        <p:cNvGrpSpPr/>
        <p:nvPr/>
      </p:nvGrpSpPr>
      <p:grpSpPr>
        <a:xfrm>
          <a:off x="0" y="0"/>
          <a:ext cx="0" cy="0"/>
          <a:chOff x="0" y="0"/>
          <a:chExt cx="0" cy="0"/>
        </a:xfrm>
      </p:grpSpPr>
      <p:sp>
        <p:nvSpPr>
          <p:cNvPr id="661" name="Google Shape;661;g36469e26f01_1_49"/>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Nobel Prize Winners for AI</a:t>
            </a:r>
            <a:endParaRPr/>
          </a:p>
        </p:txBody>
      </p:sp>
      <p:sp>
        <p:nvSpPr>
          <p:cNvPr id="662" name="Google Shape;662;g36469e26f01_1_49"/>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3" name="Google Shape;663;g36469e26f01_1_49"/>
          <p:cNvSpPr txBox="1"/>
          <p:nvPr>
            <p:ph idx="1" type="body"/>
          </p:nvPr>
        </p:nvSpPr>
        <p:spPr>
          <a:xfrm>
            <a:off x="540574" y="2182675"/>
            <a:ext cx="4568700" cy="42222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90000"/>
              </a:lnSpc>
              <a:spcBef>
                <a:spcPts val="0"/>
              </a:spcBef>
              <a:spcAft>
                <a:spcPts val="0"/>
              </a:spcAft>
              <a:buSzPts val="1800"/>
              <a:buFont typeface="Avenir"/>
              <a:buChar char="●"/>
            </a:pPr>
            <a:r>
              <a:rPr lang="en-US">
                <a:latin typeface="Avenir"/>
                <a:ea typeface="Avenir"/>
                <a:cs typeface="Avenir"/>
                <a:sym typeface="Avenir"/>
              </a:rPr>
              <a:t>1978 Herbert Simon (Economics) </a:t>
            </a:r>
            <a:endParaRPr>
              <a:latin typeface="Avenir"/>
              <a:ea typeface="Avenir"/>
              <a:cs typeface="Avenir"/>
              <a:sym typeface="Avenir"/>
            </a:endParaRPr>
          </a:p>
          <a:p>
            <a:pPr indent="0" lvl="0" marL="457200" marR="0" rtl="0" algn="l">
              <a:lnSpc>
                <a:spcPct val="90000"/>
              </a:lnSpc>
              <a:spcBef>
                <a:spcPts val="0"/>
              </a:spcBef>
              <a:spcAft>
                <a:spcPts val="0"/>
              </a:spcAft>
              <a:buSzPts val="1800"/>
              <a:buNone/>
            </a:pPr>
            <a:r>
              <a:t/>
            </a:r>
            <a:endParaRPr>
              <a:latin typeface="Avenir"/>
              <a:ea typeface="Avenir"/>
              <a:cs typeface="Avenir"/>
              <a:sym typeface="Avenir"/>
            </a:endParaRPr>
          </a:p>
          <a:p>
            <a:pPr indent="-342900" lvl="0" marL="457200" marR="0" rtl="0" algn="l">
              <a:lnSpc>
                <a:spcPct val="90000"/>
              </a:lnSpc>
              <a:spcBef>
                <a:spcPts val="0"/>
              </a:spcBef>
              <a:spcAft>
                <a:spcPts val="0"/>
              </a:spcAft>
              <a:buSzPts val="1800"/>
              <a:buFont typeface="Avenir"/>
              <a:buChar char="●"/>
            </a:pPr>
            <a:r>
              <a:rPr lang="en-US">
                <a:latin typeface="Avenir"/>
                <a:ea typeface="Avenir"/>
                <a:cs typeface="Avenir"/>
                <a:sym typeface="Avenir"/>
              </a:rPr>
              <a:t>2024 Geoffrey Hinton, John J. Hopfield (Physics)</a:t>
            </a:r>
            <a:endParaRPr>
              <a:latin typeface="Avenir"/>
              <a:ea typeface="Avenir"/>
              <a:cs typeface="Avenir"/>
              <a:sym typeface="Avenir"/>
            </a:endParaRPr>
          </a:p>
          <a:p>
            <a:pPr indent="0" lvl="0" marL="457200" marR="0" rtl="0" algn="l">
              <a:lnSpc>
                <a:spcPct val="90000"/>
              </a:lnSpc>
              <a:spcBef>
                <a:spcPts val="0"/>
              </a:spcBef>
              <a:spcAft>
                <a:spcPts val="0"/>
              </a:spcAft>
              <a:buSzPts val="1800"/>
              <a:buNone/>
            </a:pPr>
            <a:r>
              <a:t/>
            </a:r>
            <a:endParaRPr>
              <a:latin typeface="Avenir"/>
              <a:ea typeface="Avenir"/>
              <a:cs typeface="Avenir"/>
              <a:sym typeface="Avenir"/>
            </a:endParaRPr>
          </a:p>
          <a:p>
            <a:pPr indent="-342900" lvl="0" marL="457200" marR="0" rtl="0" algn="l">
              <a:lnSpc>
                <a:spcPct val="90000"/>
              </a:lnSpc>
              <a:spcBef>
                <a:spcPts val="0"/>
              </a:spcBef>
              <a:spcAft>
                <a:spcPts val="0"/>
              </a:spcAft>
              <a:buSzPts val="1800"/>
              <a:buFont typeface="Avenir"/>
              <a:buChar char="●"/>
            </a:pPr>
            <a:r>
              <a:rPr lang="en-US">
                <a:latin typeface="Avenir"/>
                <a:ea typeface="Avenir"/>
                <a:cs typeface="Avenir"/>
                <a:sym typeface="Avenir"/>
              </a:rPr>
              <a:t>2024 David Baker, Demis Hassabis, John Jumper (Chemistry)</a:t>
            </a:r>
            <a:endParaRPr>
              <a:latin typeface="Avenir"/>
              <a:ea typeface="Avenir"/>
              <a:cs typeface="Avenir"/>
              <a:sym typeface="Avenir"/>
            </a:endParaRPr>
          </a:p>
        </p:txBody>
      </p:sp>
      <p:pic>
        <p:nvPicPr>
          <p:cNvPr id="664" name="Google Shape;664;g36469e26f01_1_49"/>
          <p:cNvPicPr preferRelativeResize="0"/>
          <p:nvPr/>
        </p:nvPicPr>
        <p:blipFill rotWithShape="1">
          <a:blip r:embed="rId3">
            <a:alphaModFix/>
          </a:blip>
          <a:srcRect b="0" l="0" r="0" t="0"/>
          <a:stretch/>
        </p:blipFill>
        <p:spPr>
          <a:xfrm>
            <a:off x="6262299" y="3331200"/>
            <a:ext cx="1283425" cy="1925150"/>
          </a:xfrm>
          <a:prstGeom prst="rect">
            <a:avLst/>
          </a:prstGeom>
          <a:noFill/>
          <a:ln>
            <a:noFill/>
          </a:ln>
        </p:spPr>
      </p:pic>
      <p:pic>
        <p:nvPicPr>
          <p:cNvPr id="665" name="Google Shape;665;g36469e26f01_1_49"/>
          <p:cNvPicPr preferRelativeResize="0"/>
          <p:nvPr/>
        </p:nvPicPr>
        <p:blipFill rotWithShape="1">
          <a:blip r:embed="rId4">
            <a:alphaModFix/>
          </a:blip>
          <a:srcRect b="0" l="0" r="0" t="0"/>
          <a:stretch/>
        </p:blipFill>
        <p:spPr>
          <a:xfrm>
            <a:off x="9245712" y="3259000"/>
            <a:ext cx="1283400" cy="1925089"/>
          </a:xfrm>
          <a:prstGeom prst="rect">
            <a:avLst/>
          </a:prstGeom>
          <a:noFill/>
          <a:ln>
            <a:noFill/>
          </a:ln>
        </p:spPr>
      </p:pic>
      <p:pic>
        <p:nvPicPr>
          <p:cNvPr id="666" name="Google Shape;666;g36469e26f01_1_49"/>
          <p:cNvPicPr preferRelativeResize="0"/>
          <p:nvPr/>
        </p:nvPicPr>
        <p:blipFill rotWithShape="1">
          <a:blip r:embed="rId5">
            <a:alphaModFix/>
          </a:blip>
          <a:srcRect b="0" l="0" r="0" t="0"/>
          <a:stretch/>
        </p:blipFill>
        <p:spPr>
          <a:xfrm>
            <a:off x="7770975" y="4687262"/>
            <a:ext cx="1249475" cy="1874212"/>
          </a:xfrm>
          <a:prstGeom prst="rect">
            <a:avLst/>
          </a:prstGeom>
          <a:noFill/>
          <a:ln>
            <a:noFill/>
          </a:ln>
        </p:spPr>
      </p:pic>
      <p:pic>
        <p:nvPicPr>
          <p:cNvPr id="667" name="Google Shape;667;g36469e26f01_1_49"/>
          <p:cNvPicPr preferRelativeResize="0"/>
          <p:nvPr/>
        </p:nvPicPr>
        <p:blipFill rotWithShape="1">
          <a:blip r:embed="rId6">
            <a:alphaModFix/>
          </a:blip>
          <a:srcRect b="0" l="0" r="0" t="0"/>
          <a:stretch/>
        </p:blipFill>
        <p:spPr>
          <a:xfrm>
            <a:off x="4898163" y="4661797"/>
            <a:ext cx="1283425" cy="1925137"/>
          </a:xfrm>
          <a:prstGeom prst="rect">
            <a:avLst/>
          </a:prstGeom>
          <a:noFill/>
          <a:ln>
            <a:noFill/>
          </a:ln>
        </p:spPr>
      </p:pic>
      <p:pic>
        <p:nvPicPr>
          <p:cNvPr id="668" name="Google Shape;668;g36469e26f01_1_49"/>
          <p:cNvPicPr preferRelativeResize="0"/>
          <p:nvPr/>
        </p:nvPicPr>
        <p:blipFill rotWithShape="1">
          <a:blip r:embed="rId7">
            <a:alphaModFix/>
          </a:blip>
          <a:srcRect b="0" l="0" r="0" t="0"/>
          <a:stretch/>
        </p:blipFill>
        <p:spPr>
          <a:xfrm>
            <a:off x="10706200" y="4661795"/>
            <a:ext cx="1283425" cy="1925137"/>
          </a:xfrm>
          <a:prstGeom prst="rect">
            <a:avLst/>
          </a:prstGeom>
          <a:noFill/>
          <a:ln>
            <a:noFill/>
          </a:ln>
        </p:spPr>
      </p:pic>
      <p:pic>
        <p:nvPicPr>
          <p:cNvPr id="669" name="Google Shape;669;g36469e26f01_1_49"/>
          <p:cNvPicPr preferRelativeResize="0"/>
          <p:nvPr/>
        </p:nvPicPr>
        <p:blipFill rotWithShape="1">
          <a:blip r:embed="rId8">
            <a:alphaModFix/>
          </a:blip>
          <a:srcRect b="0" l="0" r="0" t="0"/>
          <a:stretch/>
        </p:blipFill>
        <p:spPr>
          <a:xfrm>
            <a:off x="7754000" y="1690825"/>
            <a:ext cx="1283425" cy="1925163"/>
          </a:xfrm>
          <a:prstGeom prst="rect">
            <a:avLst/>
          </a:prstGeom>
          <a:noFill/>
          <a:ln>
            <a:noFill/>
          </a:ln>
        </p:spPr>
      </p:pic>
      <p:pic>
        <p:nvPicPr>
          <p:cNvPr id="670" name="Google Shape;670;g36469e26f01_1_49"/>
          <p:cNvPicPr preferRelativeResize="0"/>
          <p:nvPr/>
        </p:nvPicPr>
        <p:blipFill rotWithShape="1">
          <a:blip r:embed="rId9">
            <a:alphaModFix/>
          </a:blip>
          <a:srcRect b="0" l="0" r="0" t="0"/>
          <a:stretch/>
        </p:blipFill>
        <p:spPr>
          <a:xfrm>
            <a:off x="1224701" y="365125"/>
            <a:ext cx="1477500" cy="1457700"/>
          </a:xfrm>
          <a:prstGeom prst="ellipse">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75" name="Shape 675"/>
        <p:cNvGrpSpPr/>
        <p:nvPr/>
      </p:nvGrpSpPr>
      <p:grpSpPr>
        <a:xfrm>
          <a:off x="0" y="0"/>
          <a:ext cx="0" cy="0"/>
          <a:chOff x="0" y="0"/>
          <a:chExt cx="0" cy="0"/>
        </a:xfrm>
      </p:grpSpPr>
      <p:sp>
        <p:nvSpPr>
          <p:cNvPr id="676" name="Google Shape;676;g36469e26f01_1_0"/>
          <p:cNvSpPr txBox="1"/>
          <p:nvPr>
            <p:ph type="title"/>
          </p:nvPr>
        </p:nvSpPr>
        <p:spPr>
          <a:xfrm>
            <a:off x="2145187"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Future of AI - C3PO or Hal 9000</a:t>
            </a:r>
            <a:endParaRPr/>
          </a:p>
        </p:txBody>
      </p:sp>
      <p:sp>
        <p:nvSpPr>
          <p:cNvPr id="677" name="Google Shape;677;g36469e26f01_1_0"/>
          <p:cNvSpPr txBox="1"/>
          <p:nvPr>
            <p:ph idx="1" type="body"/>
          </p:nvPr>
        </p:nvSpPr>
        <p:spPr>
          <a:xfrm>
            <a:off x="6850050" y="2562325"/>
            <a:ext cx="5415900" cy="4347000"/>
          </a:xfrm>
          <a:prstGeom prst="rect">
            <a:avLst/>
          </a:prstGeom>
          <a:noFill/>
          <a:ln>
            <a:noFill/>
          </a:ln>
        </p:spPr>
        <p:txBody>
          <a:bodyPr anchorCtr="0" anchor="t" bIns="45700" lIns="91425" spcFirstLastPara="1" rIns="91425" wrap="square" tIns="45700">
            <a:normAutofit/>
          </a:bodyPr>
          <a:lstStyle/>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P (doom) - AI Take Over</a:t>
            </a:r>
            <a:endParaRPr>
              <a:latin typeface="Avenir"/>
              <a:ea typeface="Avenir"/>
              <a:cs typeface="Avenir"/>
              <a:sym typeface="Avenir"/>
            </a:endParaRPr>
          </a:p>
          <a:p>
            <a:pPr indent="-165100" lvl="0" marL="228600" marR="0" rtl="0" algn="l">
              <a:lnSpc>
                <a:spcPct val="90000"/>
              </a:lnSpc>
              <a:spcBef>
                <a:spcPts val="0"/>
              </a:spcBef>
              <a:spcAft>
                <a:spcPts val="0"/>
              </a:spcAft>
              <a:buSzPts val="1800"/>
              <a:buFont typeface="Avenir"/>
              <a:buChar char="•"/>
            </a:pPr>
            <a:r>
              <a:rPr lang="en-US">
                <a:latin typeface="Avenir"/>
                <a:ea typeface="Avenir"/>
                <a:cs typeface="Avenir"/>
                <a:sym typeface="Avenir"/>
              </a:rPr>
              <a:t>“Bad Actors Using AI for Bad Things”</a:t>
            </a:r>
            <a:endParaRPr>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Cyberattacks</a:t>
            </a:r>
            <a:endParaRPr sz="2800">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Create new weapons</a:t>
            </a:r>
            <a:endParaRPr sz="2800">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Manipulate Elections</a:t>
            </a:r>
            <a:endParaRPr>
              <a:latin typeface="Avenir"/>
              <a:ea typeface="Avenir"/>
              <a:cs typeface="Avenir"/>
              <a:sym typeface="Avenir"/>
            </a:endParaRPr>
          </a:p>
        </p:txBody>
      </p:sp>
      <p:sp>
        <p:nvSpPr>
          <p:cNvPr id="678" name="Google Shape;678;g36469e26f01_1_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9" name="Google Shape;679;g36469e26f01_1_0"/>
          <p:cNvSpPr txBox="1"/>
          <p:nvPr>
            <p:ph idx="1" type="body"/>
          </p:nvPr>
        </p:nvSpPr>
        <p:spPr>
          <a:xfrm>
            <a:off x="457013" y="2624725"/>
            <a:ext cx="4972800" cy="4222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Productivity Gains</a:t>
            </a:r>
            <a:endParaRPr>
              <a:latin typeface="Avenir"/>
              <a:ea typeface="Avenir"/>
              <a:cs typeface="Avenir"/>
              <a:sym typeface="Avenir"/>
            </a:endParaRPr>
          </a:p>
          <a:p>
            <a:pPr indent="-165100" lvl="0" marL="228600" marR="0" rtl="0" algn="l">
              <a:lnSpc>
                <a:spcPct val="90000"/>
              </a:lnSpc>
              <a:spcBef>
                <a:spcPts val="0"/>
              </a:spcBef>
              <a:spcAft>
                <a:spcPts val="0"/>
              </a:spcAft>
              <a:buSzPts val="1800"/>
              <a:buFont typeface="Avenir"/>
              <a:buChar char="•"/>
            </a:pPr>
            <a:r>
              <a:rPr lang="en-US">
                <a:latin typeface="Avenir"/>
                <a:ea typeface="Avenir"/>
                <a:cs typeface="Avenir"/>
                <a:sym typeface="Avenir"/>
              </a:rPr>
              <a:t>Transforms Science and Medicine</a:t>
            </a:r>
            <a:endParaRPr>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Faster Drug Development</a:t>
            </a:r>
            <a:endParaRPr sz="2800">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Cross Field Expertise</a:t>
            </a:r>
            <a:endParaRPr sz="2800">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Better Medical Care</a:t>
            </a:r>
            <a:endParaRPr sz="2800">
              <a:latin typeface="Avenir"/>
              <a:ea typeface="Avenir"/>
              <a:cs typeface="Avenir"/>
              <a:sym typeface="Avenir"/>
            </a:endParaRPr>
          </a:p>
          <a:p>
            <a:pPr indent="0" lvl="0" marL="0" marR="0" rtl="0" algn="l">
              <a:lnSpc>
                <a:spcPct val="90000"/>
              </a:lnSpc>
              <a:spcBef>
                <a:spcPts val="0"/>
              </a:spcBef>
              <a:spcAft>
                <a:spcPts val="0"/>
              </a:spcAft>
              <a:buSzPts val="1800"/>
              <a:buNone/>
            </a:pPr>
            <a:r>
              <a:t/>
            </a:r>
            <a:endParaRPr sz="2800">
              <a:latin typeface="Avenir"/>
              <a:ea typeface="Avenir"/>
              <a:cs typeface="Avenir"/>
              <a:sym typeface="Avenir"/>
            </a:endParaRPr>
          </a:p>
          <a:p>
            <a:pPr indent="0" lvl="0" marL="0" marR="0" rtl="0" algn="l">
              <a:lnSpc>
                <a:spcPct val="90000"/>
              </a:lnSpc>
              <a:spcBef>
                <a:spcPts val="0"/>
              </a:spcBef>
              <a:spcAft>
                <a:spcPts val="0"/>
              </a:spcAft>
              <a:buSzPts val="1800"/>
              <a:buNone/>
            </a:pPr>
            <a:r>
              <a:t/>
            </a:r>
            <a:endParaRPr>
              <a:latin typeface="Avenir"/>
              <a:ea typeface="Avenir"/>
              <a:cs typeface="Avenir"/>
              <a:sym typeface="Avenir"/>
            </a:endParaRPr>
          </a:p>
          <a:p>
            <a:pPr indent="0" lvl="0" marL="457200" rtl="0" algn="l">
              <a:lnSpc>
                <a:spcPct val="90000"/>
              </a:lnSpc>
              <a:spcBef>
                <a:spcPts val="0"/>
              </a:spcBef>
              <a:spcAft>
                <a:spcPts val="0"/>
              </a:spcAft>
              <a:buSzPts val="1800"/>
              <a:buNone/>
            </a:pPr>
            <a:r>
              <a:t/>
            </a:r>
            <a:endParaRPr>
              <a:latin typeface="Avenir"/>
              <a:ea typeface="Avenir"/>
              <a:cs typeface="Avenir"/>
              <a:sym typeface="Avenir"/>
            </a:endParaRPr>
          </a:p>
          <a:p>
            <a:pPr indent="0" lvl="0" marL="457200" rtl="0" algn="l">
              <a:lnSpc>
                <a:spcPct val="90000"/>
              </a:lnSpc>
              <a:spcBef>
                <a:spcPts val="0"/>
              </a:spcBef>
              <a:spcAft>
                <a:spcPts val="0"/>
              </a:spcAft>
              <a:buSzPts val="1800"/>
              <a:buNone/>
            </a:pPr>
            <a:r>
              <a:t/>
            </a:r>
            <a:endParaRPr>
              <a:latin typeface="Avenir"/>
              <a:ea typeface="Avenir"/>
              <a:cs typeface="Avenir"/>
              <a:sym typeface="Avenir"/>
            </a:endParaRPr>
          </a:p>
        </p:txBody>
      </p:sp>
      <p:sp>
        <p:nvSpPr>
          <p:cNvPr id="680" name="Google Shape;680;g36469e26f01_1_0"/>
          <p:cNvSpPr txBox="1"/>
          <p:nvPr>
            <p:ph type="title"/>
          </p:nvPr>
        </p:nvSpPr>
        <p:spPr>
          <a:xfrm>
            <a:off x="457025" y="1722025"/>
            <a:ext cx="5694900" cy="87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b="1" lang="en-US" sz="3300">
                <a:latin typeface="Avenir"/>
                <a:ea typeface="Avenir"/>
                <a:cs typeface="Avenir"/>
                <a:sym typeface="Avenir"/>
              </a:rPr>
              <a:t>Hassabis: Optimistic Outlook</a:t>
            </a:r>
            <a:endParaRPr b="1" sz="3300"/>
          </a:p>
        </p:txBody>
      </p:sp>
      <p:sp>
        <p:nvSpPr>
          <p:cNvPr id="681" name="Google Shape;681;g36469e26f01_1_0"/>
          <p:cNvSpPr txBox="1"/>
          <p:nvPr>
            <p:ph type="title"/>
          </p:nvPr>
        </p:nvSpPr>
        <p:spPr>
          <a:xfrm>
            <a:off x="6381000" y="1690825"/>
            <a:ext cx="4972800" cy="8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33333"/>
              <a:buFont typeface="Avenir"/>
              <a:buNone/>
            </a:pPr>
            <a:r>
              <a:rPr b="1" lang="en-US" sz="3300">
                <a:latin typeface="Avenir"/>
                <a:ea typeface="Avenir"/>
                <a:cs typeface="Avenir"/>
                <a:sym typeface="Avenir"/>
              </a:rPr>
              <a:t>Hinton: Cautious Outlook</a:t>
            </a:r>
            <a:endParaRPr b="1" sz="3300"/>
          </a:p>
        </p:txBody>
      </p:sp>
      <p:pic>
        <p:nvPicPr>
          <p:cNvPr id="682" name="Google Shape;682;g36469e26f01_1_0"/>
          <p:cNvPicPr preferRelativeResize="0"/>
          <p:nvPr/>
        </p:nvPicPr>
        <p:blipFill rotWithShape="1">
          <a:blip r:embed="rId3">
            <a:alphaModFix/>
          </a:blip>
          <a:srcRect b="0" l="0" r="0" t="0"/>
          <a:stretch/>
        </p:blipFill>
        <p:spPr>
          <a:xfrm>
            <a:off x="10732400" y="166675"/>
            <a:ext cx="1148400" cy="1722600"/>
          </a:xfrm>
          <a:prstGeom prst="roundRect">
            <a:avLst>
              <a:gd fmla="val 16667" name="adj"/>
            </a:avLst>
          </a:prstGeom>
          <a:noFill/>
          <a:ln>
            <a:noFill/>
          </a:ln>
        </p:spPr>
      </p:pic>
      <p:pic>
        <p:nvPicPr>
          <p:cNvPr id="683" name="Google Shape;683;g36469e26f01_1_0"/>
          <p:cNvPicPr preferRelativeResize="0"/>
          <p:nvPr/>
        </p:nvPicPr>
        <p:blipFill rotWithShape="1">
          <a:blip r:embed="rId4">
            <a:alphaModFix/>
          </a:blip>
          <a:srcRect b="0" l="0" r="0" t="0"/>
          <a:stretch/>
        </p:blipFill>
        <p:spPr>
          <a:xfrm>
            <a:off x="617338" y="224131"/>
            <a:ext cx="1071900" cy="1607700"/>
          </a:xfrm>
          <a:prstGeom prst="roundRect">
            <a:avLst>
              <a:gd fmla="val 16667" name="adj"/>
            </a:avLst>
          </a:prstGeom>
          <a:noFill/>
          <a:ln>
            <a:noFill/>
          </a:ln>
        </p:spPr>
      </p:pic>
      <p:pic>
        <p:nvPicPr>
          <p:cNvPr id="684" name="Google Shape;684;g36469e26f01_1_0"/>
          <p:cNvPicPr preferRelativeResize="0"/>
          <p:nvPr/>
        </p:nvPicPr>
        <p:blipFill rotWithShape="1">
          <a:blip r:embed="rId5">
            <a:alphaModFix/>
          </a:blip>
          <a:srcRect b="0" l="0" r="0" t="0"/>
          <a:stretch/>
        </p:blipFill>
        <p:spPr>
          <a:xfrm>
            <a:off x="4772550" y="4586750"/>
            <a:ext cx="1148400" cy="2201125"/>
          </a:xfrm>
          <a:prstGeom prst="rect">
            <a:avLst/>
          </a:prstGeom>
          <a:noFill/>
          <a:ln>
            <a:noFill/>
          </a:ln>
        </p:spPr>
      </p:pic>
      <p:pic>
        <p:nvPicPr>
          <p:cNvPr id="685" name="Google Shape;685;g36469e26f01_1_0"/>
          <p:cNvPicPr preferRelativeResize="0"/>
          <p:nvPr/>
        </p:nvPicPr>
        <p:blipFill rotWithShape="1">
          <a:blip r:embed="rId6">
            <a:alphaModFix/>
          </a:blip>
          <a:srcRect b="0" l="0" r="0" t="0"/>
          <a:stretch/>
        </p:blipFill>
        <p:spPr>
          <a:xfrm flipH="1">
            <a:off x="6381000" y="4656887"/>
            <a:ext cx="698125" cy="2060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0" name="Shape 690"/>
        <p:cNvGrpSpPr/>
        <p:nvPr/>
      </p:nvGrpSpPr>
      <p:grpSpPr>
        <a:xfrm>
          <a:off x="0" y="0"/>
          <a:ext cx="0" cy="0"/>
          <a:chOff x="0" y="0"/>
          <a:chExt cx="0" cy="0"/>
        </a:xfrm>
      </p:grpSpPr>
      <p:sp>
        <p:nvSpPr>
          <p:cNvPr id="691" name="Google Shape;691;g36383a04bed_0_5"/>
          <p:cNvSpPr txBox="1"/>
          <p:nvPr>
            <p:ph type="title"/>
          </p:nvPr>
        </p:nvSpPr>
        <p:spPr>
          <a:xfrm>
            <a:off x="301576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Race for AI Dominance</a:t>
            </a:r>
            <a:endParaRPr/>
          </a:p>
        </p:txBody>
      </p:sp>
      <p:sp>
        <p:nvSpPr>
          <p:cNvPr id="692" name="Google Shape;692;g36383a04bed_0_5"/>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g36383a04bed_0_5"/>
          <p:cNvSpPr txBox="1"/>
          <p:nvPr>
            <p:ph idx="1" type="body"/>
          </p:nvPr>
        </p:nvSpPr>
        <p:spPr>
          <a:xfrm>
            <a:off x="498975" y="1961075"/>
            <a:ext cx="5500200" cy="48858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SzPts val="1800"/>
              <a:buNone/>
            </a:pPr>
            <a:r>
              <a:rPr lang="en-US">
                <a:latin typeface="Avenir"/>
                <a:ea typeface="Avenir"/>
                <a:cs typeface="Avenir"/>
                <a:sym typeface="Avenir"/>
              </a:rPr>
              <a:t>“</a:t>
            </a:r>
            <a:r>
              <a:rPr i="1" lang="en-US">
                <a:latin typeface="Avenir"/>
                <a:ea typeface="Avenir"/>
                <a:cs typeface="Avenir"/>
                <a:sym typeface="Avenir"/>
              </a:rPr>
              <a:t>The United States must not only lead in developing general-purpose and frontier AI capabilities, but also </a:t>
            </a:r>
            <a:r>
              <a:rPr b="1" i="1" lang="en-US" u="sng">
                <a:latin typeface="Avenir"/>
                <a:ea typeface="Avenir"/>
                <a:cs typeface="Avenir"/>
                <a:sym typeface="Avenir"/>
              </a:rPr>
              <a:t>ensure that American AI technologies, standards, and governance models are adopted worldwide</a:t>
            </a:r>
            <a:r>
              <a:rPr i="1" lang="en-US">
                <a:latin typeface="Avenir"/>
                <a:ea typeface="Avenir"/>
                <a:cs typeface="Avenir"/>
                <a:sym typeface="Avenir"/>
              </a:rPr>
              <a:t> to strengthen relationships with our allies and secure our continued technological dominance.”</a:t>
            </a:r>
            <a:r>
              <a:rPr lang="en-US">
                <a:latin typeface="Avenir"/>
                <a:ea typeface="Avenir"/>
                <a:cs typeface="Avenir"/>
                <a:sym typeface="Avenir"/>
              </a:rPr>
              <a:t> - Promoting the Export of The American AI Technology Stack (2025)</a:t>
            </a:r>
            <a:endParaRPr>
              <a:latin typeface="Avenir"/>
              <a:ea typeface="Avenir"/>
              <a:cs typeface="Avenir"/>
              <a:sym typeface="Avenir"/>
            </a:endParaRPr>
          </a:p>
        </p:txBody>
      </p:sp>
      <p:sp>
        <p:nvSpPr>
          <p:cNvPr id="694" name="Google Shape;694;g36383a04bed_0_5"/>
          <p:cNvSpPr txBox="1"/>
          <p:nvPr>
            <p:ph idx="1" type="body"/>
          </p:nvPr>
        </p:nvSpPr>
        <p:spPr>
          <a:xfrm>
            <a:off x="6198675" y="1961075"/>
            <a:ext cx="6114900" cy="4885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venir"/>
                <a:ea typeface="Avenir"/>
                <a:cs typeface="Avenir"/>
                <a:sym typeface="Avenir"/>
              </a:rPr>
              <a:t>“</a:t>
            </a:r>
            <a:r>
              <a:rPr i="1" lang="en-US">
                <a:latin typeface="Avenir"/>
                <a:ea typeface="Avenir"/>
                <a:cs typeface="Avenir"/>
                <a:sym typeface="Avenir"/>
              </a:rPr>
              <a:t>By 2030, China’s AI theories, technologies, and applications should achieve world-leading levels, </a:t>
            </a:r>
            <a:r>
              <a:rPr b="1" i="1" lang="en-US" u="sng">
                <a:latin typeface="Avenir"/>
                <a:ea typeface="Avenir"/>
                <a:cs typeface="Avenir"/>
                <a:sym typeface="Avenir"/>
              </a:rPr>
              <a:t>making China the world’s primary AI innovation center</a:t>
            </a:r>
            <a:r>
              <a:rPr i="1" lang="en-US">
                <a:latin typeface="Avenir"/>
                <a:ea typeface="Avenir"/>
                <a:cs typeface="Avenir"/>
                <a:sym typeface="Avenir"/>
              </a:rPr>
              <a:t>, achieving visible results in intelligent economy and intelligent society applications, and laying an important foundation for becoming a leading innovation-style nation</a:t>
            </a:r>
            <a:r>
              <a:rPr lang="en-US">
                <a:latin typeface="Avenir"/>
                <a:ea typeface="Avenir"/>
                <a:cs typeface="Avenir"/>
                <a:sym typeface="Avenir"/>
              </a:rPr>
              <a:t>” - New Generation Artificial Intelligence Development Plan (2017)</a:t>
            </a:r>
            <a:endParaRPr>
              <a:latin typeface="Avenir"/>
              <a:ea typeface="Avenir"/>
              <a:cs typeface="Avenir"/>
              <a:sym typeface="Avenir"/>
            </a:endParaRPr>
          </a:p>
          <a:p>
            <a:pPr indent="0" lvl="0" marL="0" marR="0" rtl="0" algn="l">
              <a:lnSpc>
                <a:spcPct val="90000"/>
              </a:lnSpc>
              <a:spcBef>
                <a:spcPts val="0"/>
              </a:spcBef>
              <a:spcAft>
                <a:spcPts val="0"/>
              </a:spcAft>
              <a:buSzPts val="1800"/>
              <a:buNone/>
            </a:pPr>
            <a:r>
              <a:t/>
            </a:r>
            <a:endParaRPr>
              <a:latin typeface="Avenir"/>
              <a:ea typeface="Avenir"/>
              <a:cs typeface="Avenir"/>
              <a:sym typeface="Avenir"/>
            </a:endParaRPr>
          </a:p>
          <a:p>
            <a:pPr indent="0" lvl="0" marL="0" marR="0" rtl="0" algn="l">
              <a:lnSpc>
                <a:spcPct val="90000"/>
              </a:lnSpc>
              <a:spcBef>
                <a:spcPts val="0"/>
              </a:spcBef>
              <a:spcAft>
                <a:spcPts val="0"/>
              </a:spcAft>
              <a:buSzPts val="1800"/>
              <a:buNone/>
            </a:pPr>
            <a:r>
              <a:t/>
            </a:r>
            <a:endParaRPr>
              <a:latin typeface="Avenir"/>
              <a:ea typeface="Avenir"/>
              <a:cs typeface="Avenir"/>
              <a:sym typeface="Avenir"/>
            </a:endParaRPr>
          </a:p>
          <a:p>
            <a:pPr indent="0" lvl="0" marL="457200" rtl="0" algn="l">
              <a:lnSpc>
                <a:spcPct val="90000"/>
              </a:lnSpc>
              <a:spcBef>
                <a:spcPts val="0"/>
              </a:spcBef>
              <a:spcAft>
                <a:spcPts val="0"/>
              </a:spcAft>
              <a:buSzPts val="1800"/>
              <a:buNone/>
            </a:pPr>
            <a:r>
              <a:t/>
            </a:r>
            <a:endParaRPr>
              <a:latin typeface="Avenir"/>
              <a:ea typeface="Avenir"/>
              <a:cs typeface="Avenir"/>
              <a:sym typeface="Avenir"/>
            </a:endParaRPr>
          </a:p>
          <a:p>
            <a:pPr indent="0" lvl="0" marL="457200" rtl="0" algn="l">
              <a:lnSpc>
                <a:spcPct val="90000"/>
              </a:lnSpc>
              <a:spcBef>
                <a:spcPts val="0"/>
              </a:spcBef>
              <a:spcAft>
                <a:spcPts val="0"/>
              </a:spcAft>
              <a:buSzPts val="1800"/>
              <a:buNone/>
            </a:pPr>
            <a:r>
              <a:t/>
            </a:r>
            <a:endParaRPr>
              <a:latin typeface="Avenir"/>
              <a:ea typeface="Avenir"/>
              <a:cs typeface="Avenir"/>
              <a:sym typeface="Avenir"/>
            </a:endParaRPr>
          </a:p>
        </p:txBody>
      </p:sp>
      <p:pic>
        <p:nvPicPr>
          <p:cNvPr id="695" name="Google Shape;695;g36383a04bed_0_5"/>
          <p:cNvPicPr preferRelativeResize="0"/>
          <p:nvPr/>
        </p:nvPicPr>
        <p:blipFill rotWithShape="1">
          <a:blip r:embed="rId3">
            <a:alphaModFix/>
          </a:blip>
          <a:srcRect b="0" l="0" r="0" t="0"/>
          <a:stretch/>
        </p:blipFill>
        <p:spPr>
          <a:xfrm>
            <a:off x="498975" y="494400"/>
            <a:ext cx="2023925" cy="1067150"/>
          </a:xfrm>
          <a:prstGeom prst="rect">
            <a:avLst/>
          </a:prstGeom>
          <a:noFill/>
          <a:ln>
            <a:noFill/>
          </a:ln>
        </p:spPr>
      </p:pic>
      <p:pic>
        <p:nvPicPr>
          <p:cNvPr id="696" name="Google Shape;696;g36383a04bed_0_5"/>
          <p:cNvPicPr preferRelativeResize="0"/>
          <p:nvPr/>
        </p:nvPicPr>
        <p:blipFill rotWithShape="1">
          <a:blip r:embed="rId4">
            <a:alphaModFix/>
          </a:blip>
          <a:srcRect b="0" l="0" r="0" t="0"/>
          <a:stretch/>
        </p:blipFill>
        <p:spPr>
          <a:xfrm>
            <a:off x="9471225" y="494400"/>
            <a:ext cx="2023925" cy="134683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1" name="Shape 701"/>
        <p:cNvGrpSpPr/>
        <p:nvPr/>
      </p:nvGrpSpPr>
      <p:grpSpPr>
        <a:xfrm>
          <a:off x="0" y="0"/>
          <a:ext cx="0" cy="0"/>
          <a:chOff x="0" y="0"/>
          <a:chExt cx="0" cy="0"/>
        </a:xfrm>
      </p:grpSpPr>
      <p:sp>
        <p:nvSpPr>
          <p:cNvPr id="702" name="Google Shape;702;g3653a3ccbe7_0_105"/>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From Hinton’s Nobel Banquet Speech</a:t>
            </a:r>
            <a:endParaRPr/>
          </a:p>
        </p:txBody>
      </p:sp>
      <p:sp>
        <p:nvSpPr>
          <p:cNvPr id="703" name="Google Shape;703;g3653a3ccbe7_0_105"/>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4" name="Google Shape;704;g3653a3ccbe7_0_105"/>
          <p:cNvSpPr txBox="1"/>
          <p:nvPr>
            <p:ph idx="1" type="body"/>
          </p:nvPr>
        </p:nvSpPr>
        <p:spPr>
          <a:xfrm>
            <a:off x="540575" y="2182675"/>
            <a:ext cx="6347100" cy="4222200"/>
          </a:xfrm>
          <a:prstGeom prst="rect">
            <a:avLst/>
          </a:prstGeom>
          <a:noFill/>
          <a:ln>
            <a:noFill/>
          </a:ln>
        </p:spPr>
        <p:txBody>
          <a:bodyPr anchorCtr="0" anchor="t" bIns="45700" lIns="91425" spcFirstLastPara="1" rIns="91425" wrap="square" tIns="45700">
            <a:normAutofit fontScale="92500" lnSpcReduction="10000"/>
          </a:bodyPr>
          <a:lstStyle/>
          <a:p>
            <a:pPr indent="-334327" lvl="0" marL="457200" marR="0" rtl="0" algn="l">
              <a:lnSpc>
                <a:spcPct val="90000"/>
              </a:lnSpc>
              <a:spcBef>
                <a:spcPts val="0"/>
              </a:spcBef>
              <a:spcAft>
                <a:spcPts val="0"/>
              </a:spcAft>
              <a:buSzPct val="64285"/>
              <a:buFont typeface="Avenir"/>
              <a:buChar char="●"/>
            </a:pPr>
            <a:r>
              <a:rPr lang="en-US">
                <a:latin typeface="Avenir"/>
                <a:ea typeface="Avenir"/>
                <a:cs typeface="Avenir"/>
                <a:sym typeface="Avenir"/>
              </a:rPr>
              <a:t>There is also a longer term existential threat that will arise when we create digital beings that are more intelligent than ourselves. We have no idea whether we can stay in control. But we now have evidence that if they are created by companies motivated by short-term profits, our safety will not be the top priority. We urgently need research on how to prevent these new beings from wanting to take control. They are no longer science fiction.</a:t>
            </a:r>
            <a:endParaRPr>
              <a:latin typeface="Avenir"/>
              <a:ea typeface="Avenir"/>
              <a:cs typeface="Avenir"/>
              <a:sym typeface="Avenir"/>
            </a:endParaRPr>
          </a:p>
        </p:txBody>
      </p:sp>
      <p:pic>
        <p:nvPicPr>
          <p:cNvPr id="705" name="Google Shape;705;g3653a3ccbe7_0_105"/>
          <p:cNvPicPr preferRelativeResize="0"/>
          <p:nvPr/>
        </p:nvPicPr>
        <p:blipFill rotWithShape="1">
          <a:blip r:embed="rId3">
            <a:alphaModFix/>
          </a:blip>
          <a:srcRect b="0" l="0" r="0" t="0"/>
          <a:stretch/>
        </p:blipFill>
        <p:spPr>
          <a:xfrm>
            <a:off x="1224701" y="365125"/>
            <a:ext cx="1477500" cy="1457700"/>
          </a:xfrm>
          <a:prstGeom prst="ellipse">
            <a:avLst/>
          </a:prstGeom>
          <a:noFill/>
          <a:ln>
            <a:noFill/>
          </a:ln>
          <a:effectLst>
            <a:outerShdw blurRad="57150" rotWithShape="0" algn="bl" dir="5400000" dist="19050">
              <a:srgbClr val="000000">
                <a:alpha val="49803"/>
              </a:srgbClr>
            </a:outerShdw>
          </a:effectLst>
        </p:spPr>
      </p:pic>
      <p:pic>
        <p:nvPicPr>
          <p:cNvPr descr="Geoffrey Hinton delivered his Nobel Prize banquet speech on December 10, 2024 at Stockholm City Hall. &#10;&#10;&quot;There is also a longer term existential threat that will arise when we create digital beings that are more intelligent than ourselves. We have no idea whether we can stay in control. But we now have evidence that if they are created by companies motivated by short-term profits, our safety will not be the top priority. We urgently need research on how to prevent these new beings from wanting to take control. They are no longer science fiction.&quot;" id="706" name="Google Shape;706;g3653a3ccbe7_0_105" title="Geoffrey Hinton, Nobel Prize in Physics 2024: Banquet speech">
            <a:hlinkClick r:id="rId4"/>
          </p:cNvPr>
          <p:cNvPicPr preferRelativeResize="0"/>
          <p:nvPr/>
        </p:nvPicPr>
        <p:blipFill rotWithShape="1">
          <a:blip r:embed="rId5">
            <a:alphaModFix/>
          </a:blip>
          <a:srcRect b="0" l="0" r="0" t="0"/>
          <a:stretch/>
        </p:blipFill>
        <p:spPr>
          <a:xfrm>
            <a:off x="7025875" y="2680675"/>
            <a:ext cx="4924750" cy="277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1" name="Shape 711"/>
        <p:cNvGrpSpPr/>
        <p:nvPr/>
      </p:nvGrpSpPr>
      <p:grpSpPr>
        <a:xfrm>
          <a:off x="0" y="0"/>
          <a:ext cx="0" cy="0"/>
          <a:chOff x="0" y="0"/>
          <a:chExt cx="0" cy="0"/>
        </a:xfrm>
      </p:grpSpPr>
      <p:sp>
        <p:nvSpPr>
          <p:cNvPr id="712" name="Google Shape;712;g385fbcba21e_0_3"/>
          <p:cNvSpPr txBox="1"/>
          <p:nvPr>
            <p:ph type="title"/>
          </p:nvPr>
        </p:nvSpPr>
        <p:spPr>
          <a:xfrm>
            <a:off x="850447" y="365125"/>
            <a:ext cx="10503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Acknowledgements and References</a:t>
            </a:r>
            <a:endParaRPr/>
          </a:p>
        </p:txBody>
      </p:sp>
      <p:sp>
        <p:nvSpPr>
          <p:cNvPr id="713" name="Google Shape;713;g385fbcba21e_0_3"/>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g385fbcba21e_0_3"/>
          <p:cNvSpPr txBox="1"/>
          <p:nvPr>
            <p:ph idx="1" type="body"/>
          </p:nvPr>
        </p:nvSpPr>
        <p:spPr>
          <a:xfrm>
            <a:off x="540575" y="2182675"/>
            <a:ext cx="11110500" cy="42222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SzPts val="1800"/>
              <a:buNone/>
            </a:pPr>
            <a:r>
              <a:rPr lang="en-US">
                <a:latin typeface="Avenir"/>
                <a:ea typeface="Avenir"/>
                <a:cs typeface="Avenir"/>
                <a:sym typeface="Avenir"/>
              </a:rPr>
              <a:t>We want to thank all of those who helped contribute to this presentation with special thanks to:</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Burt Rosenberg</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Vanessa Aguiar-Pulido</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Odelia Schwartz</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Dilip Sarkar</a:t>
            </a:r>
            <a:endParaRPr>
              <a:latin typeface="Avenir"/>
              <a:ea typeface="Avenir"/>
              <a:cs typeface="Avenir"/>
              <a:sym typeface="Avenir"/>
            </a:endParaRPr>
          </a:p>
          <a:p>
            <a:pPr indent="0" lvl="0" marL="0" rtl="0" algn="l">
              <a:lnSpc>
                <a:spcPct val="90000"/>
              </a:lnSpc>
              <a:spcBef>
                <a:spcPts val="0"/>
              </a:spcBef>
              <a:spcAft>
                <a:spcPts val="0"/>
              </a:spcAft>
              <a:buSzPts val="1800"/>
              <a:buNone/>
            </a:pPr>
            <a:r>
              <a:t/>
            </a:r>
            <a:endParaRPr>
              <a:latin typeface="Avenir"/>
              <a:ea typeface="Avenir"/>
              <a:cs typeface="Avenir"/>
              <a:sym typeface="Avenir"/>
            </a:endParaRPr>
          </a:p>
          <a:p>
            <a:pPr indent="0" lvl="0" marL="0" rtl="0" algn="l">
              <a:lnSpc>
                <a:spcPct val="90000"/>
              </a:lnSpc>
              <a:spcBef>
                <a:spcPts val="0"/>
              </a:spcBef>
              <a:spcAft>
                <a:spcPts val="0"/>
              </a:spcAft>
              <a:buSzPts val="1800"/>
              <a:buNone/>
            </a:pPr>
            <a:r>
              <a:rPr lang="en-US">
                <a:latin typeface="Avenir"/>
                <a:ea typeface="Avenir"/>
                <a:cs typeface="Avenir"/>
                <a:sym typeface="Avenir"/>
              </a:rPr>
              <a:t>References are available in the slide notes or upon request</a:t>
            </a:r>
            <a:endParaRPr>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2" name="Shape 142"/>
        <p:cNvGrpSpPr/>
        <p:nvPr/>
      </p:nvGrpSpPr>
      <p:grpSpPr>
        <a:xfrm>
          <a:off x="0" y="0"/>
          <a:ext cx="0" cy="0"/>
          <a:chOff x="0" y="0"/>
          <a:chExt cx="0" cy="0"/>
        </a:xfrm>
      </p:grpSpPr>
      <p:sp>
        <p:nvSpPr>
          <p:cNvPr id="143" name="Google Shape;143;g363fe24cba0_0_33"/>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Ada Lovelace, the first Computer Programmer– 1840’s</a:t>
            </a:r>
            <a:endParaRPr/>
          </a:p>
        </p:txBody>
      </p:sp>
      <p:sp>
        <p:nvSpPr>
          <p:cNvPr id="144" name="Google Shape;144;g363fe24cba0_0_33"/>
          <p:cNvSpPr txBox="1"/>
          <p:nvPr>
            <p:ph idx="1" type="body"/>
          </p:nvPr>
        </p:nvSpPr>
        <p:spPr>
          <a:xfrm>
            <a:off x="838200" y="1825625"/>
            <a:ext cx="7798800" cy="49413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00000"/>
              </a:lnSpc>
              <a:spcBef>
                <a:spcPts val="0"/>
              </a:spcBef>
              <a:spcAft>
                <a:spcPts val="0"/>
              </a:spcAft>
              <a:buSzPts val="1800"/>
              <a:buFont typeface="Avenir"/>
              <a:buChar char="•"/>
            </a:pPr>
            <a:r>
              <a:rPr lang="en-US">
                <a:latin typeface="Avenir"/>
                <a:ea typeface="Avenir"/>
                <a:cs typeface="Avenir"/>
                <a:sym typeface="Avenir"/>
              </a:rPr>
              <a:t>Wrote a Program to calculate Bernoulli Numbers for the Analytical Engine</a:t>
            </a:r>
            <a:endParaRPr>
              <a:latin typeface="Avenir"/>
              <a:ea typeface="Avenir"/>
              <a:cs typeface="Avenir"/>
              <a:sym typeface="Avenir"/>
            </a:endParaRPr>
          </a:p>
          <a:p>
            <a:pPr indent="-342900" lvl="0" marL="457200" marR="0" rtl="0" algn="l">
              <a:lnSpc>
                <a:spcPct val="100000"/>
              </a:lnSpc>
              <a:spcBef>
                <a:spcPts val="0"/>
              </a:spcBef>
              <a:spcAft>
                <a:spcPts val="0"/>
              </a:spcAft>
              <a:buSzPts val="1800"/>
              <a:buFont typeface="Avenir"/>
              <a:buChar char="•"/>
            </a:pPr>
            <a:r>
              <a:rPr lang="en-US">
                <a:latin typeface="Avenir"/>
                <a:ea typeface="Avenir"/>
                <a:cs typeface="Avenir"/>
                <a:sym typeface="Avenir"/>
              </a:rPr>
              <a:t>First to suggest the use of computers beyond number crunching:</a:t>
            </a:r>
            <a:endParaRPr>
              <a:latin typeface="Avenir"/>
              <a:ea typeface="Avenir"/>
              <a:cs typeface="Avenir"/>
              <a:sym typeface="Avenir"/>
            </a:endParaRPr>
          </a:p>
          <a:p>
            <a:pPr indent="-342900" lvl="1" marL="914400" marR="0" rtl="0" algn="l">
              <a:lnSpc>
                <a:spcPct val="100000"/>
              </a:lnSpc>
              <a:spcBef>
                <a:spcPts val="0"/>
              </a:spcBef>
              <a:spcAft>
                <a:spcPts val="0"/>
              </a:spcAft>
              <a:buSzPts val="1800"/>
              <a:buFont typeface="Avenir"/>
              <a:buChar char="•"/>
            </a:pPr>
            <a:r>
              <a:rPr lang="en-US">
                <a:latin typeface="Avenir"/>
                <a:ea typeface="Avenir"/>
                <a:cs typeface="Avenir"/>
                <a:sym typeface="Avenir"/>
              </a:rPr>
              <a:t>“[</a:t>
            </a:r>
            <a:r>
              <a:rPr i="1" lang="en-US">
                <a:latin typeface="Avenir"/>
                <a:ea typeface="Avenir"/>
                <a:cs typeface="Avenir"/>
                <a:sym typeface="Avenir"/>
              </a:rPr>
              <a:t>The Analytical Engine] might compose elaborate and scientific pieces of music of any degree of complexity or extent”</a:t>
            </a:r>
            <a:endParaRPr>
              <a:latin typeface="Avenir"/>
              <a:ea typeface="Avenir"/>
              <a:cs typeface="Avenir"/>
              <a:sym typeface="Avenir"/>
            </a:endParaRPr>
          </a:p>
          <a:p>
            <a:pPr indent="-342900" lvl="1" marL="914400" marR="0" rtl="0" algn="l">
              <a:lnSpc>
                <a:spcPct val="100000"/>
              </a:lnSpc>
              <a:spcBef>
                <a:spcPts val="0"/>
              </a:spcBef>
              <a:spcAft>
                <a:spcPts val="0"/>
              </a:spcAft>
              <a:buSzPts val="1800"/>
              <a:buFont typeface="Avenir"/>
              <a:buChar char="•"/>
            </a:pPr>
            <a:r>
              <a:rPr lang="en-US">
                <a:latin typeface="Avenir"/>
                <a:ea typeface="Avenir"/>
                <a:cs typeface="Avenir"/>
                <a:sym typeface="Avenir"/>
              </a:rPr>
              <a:t>“</a:t>
            </a:r>
            <a:r>
              <a:rPr i="1" lang="en-US">
                <a:latin typeface="Avenir"/>
                <a:ea typeface="Avenir"/>
                <a:cs typeface="Avenir"/>
                <a:sym typeface="Avenir"/>
              </a:rPr>
              <a:t>The Analytical Engine has no pretensions whatever to originate anything. It can do whatever we know how to order it to perform. It can follow analysis; but it has no power of anticipating any analytical relations or truths.</a:t>
            </a:r>
            <a:r>
              <a:rPr lang="en-US">
                <a:latin typeface="Avenir"/>
                <a:ea typeface="Avenir"/>
                <a:cs typeface="Avenir"/>
                <a:sym typeface="Avenir"/>
              </a:rPr>
              <a:t>”</a:t>
            </a:r>
            <a:endParaRPr>
              <a:latin typeface="Avenir"/>
              <a:ea typeface="Avenir"/>
              <a:cs typeface="Avenir"/>
              <a:sym typeface="Avenir"/>
            </a:endParaRPr>
          </a:p>
        </p:txBody>
      </p:sp>
      <p:sp>
        <p:nvSpPr>
          <p:cNvPr id="145" name="Google Shape;145;g363fe24cba0_0_33"/>
          <p:cNvSpPr/>
          <p:nvPr/>
        </p:nvSpPr>
        <p:spPr>
          <a:xfrm>
            <a:off x="1110263" y="365126"/>
            <a:ext cx="1523700" cy="13257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6" name="Google Shape;146;g363fe24cba0_0_33"/>
          <p:cNvSpPr/>
          <p:nvPr/>
        </p:nvSpPr>
        <p:spPr>
          <a:xfrm>
            <a:off x="8738153" y="1825625"/>
            <a:ext cx="3216900" cy="4083900"/>
          </a:xfrm>
          <a:prstGeom prst="roundRect">
            <a:avLst>
              <a:gd fmla="val 16667" name="adj"/>
            </a:avLst>
          </a:prstGeom>
          <a:blipFill rotWithShape="1">
            <a:blip r:embed="rId4">
              <a:alphaModFix/>
            </a:blip>
            <a:stretch>
              <a:fillRect b="0" l="0" r="0" t="0"/>
            </a:stretch>
          </a:blipFill>
          <a:ln>
            <a:noFill/>
          </a:ln>
          <a:effectLst>
            <a:outerShdw blurRad="50800" sx="101000" rotWithShape="0" algn="l" dist="38100" sy="101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g363fe24cba0_0_33"/>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2" name="Shape 152"/>
        <p:cNvGrpSpPr/>
        <p:nvPr/>
      </p:nvGrpSpPr>
      <p:grpSpPr>
        <a:xfrm>
          <a:off x="0" y="0"/>
          <a:ext cx="0" cy="0"/>
          <a:chOff x="0" y="0"/>
          <a:chExt cx="0" cy="0"/>
        </a:xfrm>
      </p:grpSpPr>
      <p:sp>
        <p:nvSpPr>
          <p:cNvPr id="153" name="Google Shape;153;g38db756928a_0_0"/>
          <p:cNvSpPr txBox="1"/>
          <p:nvPr>
            <p:ph idx="1" type="body"/>
          </p:nvPr>
        </p:nvSpPr>
        <p:spPr>
          <a:xfrm>
            <a:off x="283500" y="3298225"/>
            <a:ext cx="11625000" cy="3090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SzPts val="1800"/>
              <a:buFont typeface="Avenir"/>
              <a:buChar char="●"/>
            </a:pPr>
            <a:r>
              <a:rPr lang="en-US">
                <a:latin typeface="Avenir"/>
                <a:ea typeface="Avenir"/>
                <a:cs typeface="Avenir"/>
                <a:sym typeface="Avenir"/>
              </a:rPr>
              <a:t>Beyond Lovelace: “</a:t>
            </a:r>
            <a:r>
              <a:rPr i="1" lang="en-US">
                <a:latin typeface="Avenir"/>
                <a:ea typeface="Avenir"/>
                <a:cs typeface="Avenir"/>
                <a:sym typeface="Avenir"/>
              </a:rPr>
              <a:t>A better variant of [Lady Lovelace's objection] says that a machine can never ‘take us by surprise.’ … Machines take me by surprise with great frequency</a:t>
            </a:r>
            <a:r>
              <a:rPr lang="en-US">
                <a:latin typeface="Avenir"/>
                <a:ea typeface="Avenir"/>
                <a:cs typeface="Avenir"/>
                <a:sym typeface="Avenir"/>
              </a:rPr>
              <a:t>.” </a:t>
            </a:r>
            <a:endParaRPr>
              <a:latin typeface="Avenir"/>
              <a:ea typeface="Avenir"/>
              <a:cs typeface="Avenir"/>
              <a:sym typeface="Avenir"/>
            </a:endParaRPr>
          </a:p>
          <a:p>
            <a:pPr indent="-342900" lvl="0" marL="457200" marR="0" rtl="0" algn="l">
              <a:lnSpc>
                <a:spcPct val="100000"/>
              </a:lnSpc>
              <a:spcBef>
                <a:spcPts val="0"/>
              </a:spcBef>
              <a:spcAft>
                <a:spcPts val="0"/>
              </a:spcAft>
              <a:buSzPts val="1800"/>
              <a:buFont typeface="Avenir"/>
              <a:buChar char="•"/>
            </a:pPr>
            <a:r>
              <a:rPr lang="en-US">
                <a:latin typeface="Avenir"/>
                <a:ea typeface="Avenir"/>
                <a:cs typeface="Avenir"/>
                <a:sym typeface="Avenir"/>
              </a:rPr>
              <a:t>His foresight: “</a:t>
            </a:r>
            <a:r>
              <a:rPr i="1" lang="en-US">
                <a:latin typeface="Avenir"/>
                <a:ea typeface="Avenir"/>
                <a:cs typeface="Avenir"/>
                <a:sym typeface="Avenir"/>
              </a:rPr>
              <a:t>We may hope that machines will eventually compete with man in all purely intellectual fields … We can only see a short distance ahead but we can see plenty there that needs to be done</a:t>
            </a:r>
            <a:r>
              <a:rPr lang="en-US">
                <a:latin typeface="Avenir"/>
                <a:ea typeface="Avenir"/>
                <a:cs typeface="Avenir"/>
                <a:sym typeface="Avenir"/>
              </a:rPr>
              <a:t>”</a:t>
            </a:r>
            <a:endParaRPr>
              <a:latin typeface="Avenir"/>
              <a:ea typeface="Avenir"/>
              <a:cs typeface="Avenir"/>
              <a:sym typeface="Avenir"/>
            </a:endParaRPr>
          </a:p>
        </p:txBody>
      </p:sp>
      <p:sp>
        <p:nvSpPr>
          <p:cNvPr id="154" name="Google Shape;154;g38db756928a_0_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55" name="Google Shape;155;g38db756928a_0_0"/>
          <p:cNvPicPr preferRelativeResize="0"/>
          <p:nvPr/>
        </p:nvPicPr>
        <p:blipFill rotWithShape="1">
          <a:blip r:embed="rId3">
            <a:alphaModFix/>
          </a:blip>
          <a:srcRect b="35993" l="0" r="21129" t="22424"/>
          <a:stretch/>
        </p:blipFill>
        <p:spPr>
          <a:xfrm>
            <a:off x="2118250" y="73850"/>
            <a:ext cx="7883700" cy="3160500"/>
          </a:xfrm>
          <a:prstGeom prst="roundRect">
            <a:avLst>
              <a:gd fmla="val 16667" name="adj"/>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0" name="Shape 160"/>
        <p:cNvGrpSpPr/>
        <p:nvPr/>
      </p:nvGrpSpPr>
      <p:grpSpPr>
        <a:xfrm>
          <a:off x="0" y="0"/>
          <a:ext cx="0" cy="0"/>
          <a:chOff x="0" y="0"/>
          <a:chExt cx="0" cy="0"/>
        </a:xfrm>
      </p:grpSpPr>
      <p:sp>
        <p:nvSpPr>
          <p:cNvPr id="161" name="Google Shape;161;g374f9616d02_0_19"/>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Alan Turing and Dawn of Computer Science – 1950’s</a:t>
            </a:r>
            <a:endParaRPr/>
          </a:p>
        </p:txBody>
      </p:sp>
      <p:sp>
        <p:nvSpPr>
          <p:cNvPr id="162" name="Google Shape;162;g374f9616d02_0_19"/>
          <p:cNvSpPr txBox="1"/>
          <p:nvPr>
            <p:ph idx="1" type="body"/>
          </p:nvPr>
        </p:nvSpPr>
        <p:spPr>
          <a:xfrm>
            <a:off x="450275" y="1754550"/>
            <a:ext cx="7169700" cy="51036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Font typeface="Avenir"/>
              <a:buChar char="•"/>
            </a:pPr>
            <a:r>
              <a:rPr lang="en-US">
                <a:latin typeface="Avenir"/>
                <a:ea typeface="Avenir"/>
                <a:cs typeface="Avenir"/>
                <a:sym typeface="Avenir"/>
              </a:rPr>
              <a:t>A luminary figure in the creation of modern Computer Science</a:t>
            </a:r>
            <a:endParaRPr>
              <a:latin typeface="Avenir"/>
              <a:ea typeface="Avenir"/>
              <a:cs typeface="Avenir"/>
              <a:sym typeface="Avenir"/>
            </a:endParaRPr>
          </a:p>
          <a:p>
            <a:pPr indent="-406400" lvl="0" marL="457200" rtl="0" algn="l">
              <a:lnSpc>
                <a:spcPct val="90000"/>
              </a:lnSpc>
              <a:spcBef>
                <a:spcPts val="0"/>
              </a:spcBef>
              <a:spcAft>
                <a:spcPts val="0"/>
              </a:spcAft>
              <a:buSzPts val="2800"/>
              <a:buFont typeface="Avenir"/>
              <a:buChar char="•"/>
            </a:pPr>
            <a:r>
              <a:rPr lang="en-US">
                <a:latin typeface="Avenir"/>
                <a:ea typeface="Avenir"/>
                <a:cs typeface="Avenir"/>
                <a:sym typeface="Avenir"/>
              </a:rPr>
              <a:t>The most prestigious award in Computer Science is named in his honor with recipients receiving 1 million dollars</a:t>
            </a:r>
            <a:endParaRPr>
              <a:latin typeface="Avenir"/>
              <a:ea typeface="Avenir"/>
              <a:cs typeface="Avenir"/>
              <a:sym typeface="Avenir"/>
            </a:endParaRPr>
          </a:p>
          <a:p>
            <a:pPr indent="-406400" lvl="0" marL="457200" marR="0" rtl="0" algn="l">
              <a:lnSpc>
                <a:spcPct val="90000"/>
              </a:lnSpc>
              <a:spcBef>
                <a:spcPts val="0"/>
              </a:spcBef>
              <a:spcAft>
                <a:spcPts val="0"/>
              </a:spcAft>
              <a:buSzPts val="2800"/>
              <a:buFont typeface="Avenir"/>
              <a:buChar char="•"/>
            </a:pPr>
            <a:r>
              <a:rPr lang="en-US">
                <a:latin typeface="Avenir"/>
                <a:ea typeface="Avenir"/>
                <a:cs typeface="Avenir"/>
                <a:sym typeface="Avenir"/>
              </a:rPr>
              <a:t>Contributions include:</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Turing Machines - a universal computer</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Breaking the Enigma cipher </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Numerical Analysis algorithms</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Morphogenesis - systems biology</a:t>
            </a:r>
            <a:endParaRPr>
              <a:latin typeface="Avenir"/>
              <a:ea typeface="Avenir"/>
              <a:cs typeface="Avenir"/>
              <a:sym typeface="Avenir"/>
            </a:endParaRPr>
          </a:p>
          <a:p>
            <a:pPr indent="-381000" lvl="1" marL="914400" rtl="0" algn="l">
              <a:lnSpc>
                <a:spcPct val="90000"/>
              </a:lnSpc>
              <a:spcBef>
                <a:spcPts val="0"/>
              </a:spcBef>
              <a:spcAft>
                <a:spcPts val="0"/>
              </a:spcAft>
              <a:buSzPts val="2400"/>
              <a:buFont typeface="Avenir"/>
              <a:buChar char="•"/>
            </a:pPr>
            <a:r>
              <a:rPr lang="en-US">
                <a:latin typeface="Avenir"/>
                <a:ea typeface="Avenir"/>
                <a:cs typeface="Avenir"/>
                <a:sym typeface="Avenir"/>
              </a:rPr>
              <a:t>Computing Machinery and Intelligence</a:t>
            </a:r>
            <a:endParaRPr>
              <a:latin typeface="Avenir"/>
              <a:ea typeface="Avenir"/>
              <a:cs typeface="Avenir"/>
              <a:sym typeface="Avenir"/>
            </a:endParaRPr>
          </a:p>
        </p:txBody>
      </p:sp>
      <p:sp>
        <p:nvSpPr>
          <p:cNvPr id="163" name="Google Shape;163;g374f9616d02_0_19"/>
          <p:cNvSpPr/>
          <p:nvPr/>
        </p:nvSpPr>
        <p:spPr>
          <a:xfrm>
            <a:off x="1110263" y="365126"/>
            <a:ext cx="1523700" cy="13257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4" name="Google Shape;164;g374f9616d02_0_19"/>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65" name="Google Shape;165;g374f9616d02_0_19"/>
          <p:cNvPicPr preferRelativeResize="0"/>
          <p:nvPr/>
        </p:nvPicPr>
        <p:blipFill rotWithShape="1">
          <a:blip r:embed="rId4">
            <a:alphaModFix/>
          </a:blip>
          <a:srcRect b="0" l="0" r="0" t="0"/>
          <a:stretch/>
        </p:blipFill>
        <p:spPr>
          <a:xfrm>
            <a:off x="7781925" y="2622550"/>
            <a:ext cx="3571800" cy="2552700"/>
          </a:xfrm>
          <a:prstGeom prst="roundRect">
            <a:avLst>
              <a:gd fmla="val 16667" name="adj"/>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0" name="Shape 170"/>
        <p:cNvGrpSpPr/>
        <p:nvPr/>
      </p:nvGrpSpPr>
      <p:grpSpPr>
        <a:xfrm>
          <a:off x="0" y="0"/>
          <a:ext cx="0" cy="0"/>
          <a:chOff x="0" y="0"/>
          <a:chExt cx="0" cy="0"/>
        </a:xfrm>
      </p:grpSpPr>
      <p:sp>
        <p:nvSpPr>
          <p:cNvPr id="171" name="Google Shape;171;g374f9616d02_0_29"/>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Alan Turing and Dawn of Computer Science – 1950’s</a:t>
            </a:r>
            <a:endParaRPr/>
          </a:p>
        </p:txBody>
      </p:sp>
      <p:sp>
        <p:nvSpPr>
          <p:cNvPr id="172" name="Google Shape;172;g374f9616d02_0_29"/>
          <p:cNvSpPr txBox="1"/>
          <p:nvPr>
            <p:ph idx="1" type="body"/>
          </p:nvPr>
        </p:nvSpPr>
        <p:spPr>
          <a:xfrm>
            <a:off x="450275" y="1754550"/>
            <a:ext cx="7169700" cy="51036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Font typeface="Avenir"/>
              <a:buChar char="•"/>
            </a:pPr>
            <a:r>
              <a:rPr lang="en-US">
                <a:latin typeface="Avenir"/>
                <a:ea typeface="Avenir"/>
                <a:cs typeface="Avenir"/>
                <a:sym typeface="Avenir"/>
              </a:rPr>
              <a:t>A luminary figure in the creation of modern Computer Science</a:t>
            </a:r>
            <a:endParaRPr>
              <a:latin typeface="Avenir"/>
              <a:ea typeface="Avenir"/>
              <a:cs typeface="Avenir"/>
              <a:sym typeface="Avenir"/>
            </a:endParaRPr>
          </a:p>
          <a:p>
            <a:pPr indent="-406400" lvl="0" marL="457200" rtl="0" algn="l">
              <a:lnSpc>
                <a:spcPct val="90000"/>
              </a:lnSpc>
              <a:spcBef>
                <a:spcPts val="0"/>
              </a:spcBef>
              <a:spcAft>
                <a:spcPts val="0"/>
              </a:spcAft>
              <a:buSzPts val="2800"/>
              <a:buFont typeface="Avenir"/>
              <a:buChar char="•"/>
            </a:pPr>
            <a:r>
              <a:rPr lang="en-US">
                <a:latin typeface="Avenir"/>
                <a:ea typeface="Avenir"/>
                <a:cs typeface="Avenir"/>
                <a:sym typeface="Avenir"/>
              </a:rPr>
              <a:t>The most prestigious award in Computer Science is named in his honor with recipients receiving 1 million dollars</a:t>
            </a:r>
            <a:endParaRPr>
              <a:latin typeface="Avenir"/>
              <a:ea typeface="Avenir"/>
              <a:cs typeface="Avenir"/>
              <a:sym typeface="Avenir"/>
            </a:endParaRPr>
          </a:p>
          <a:p>
            <a:pPr indent="-406400" lvl="0" marL="457200" marR="0" rtl="0" algn="l">
              <a:lnSpc>
                <a:spcPct val="90000"/>
              </a:lnSpc>
              <a:spcBef>
                <a:spcPts val="0"/>
              </a:spcBef>
              <a:spcAft>
                <a:spcPts val="0"/>
              </a:spcAft>
              <a:buSzPts val="2800"/>
              <a:buFont typeface="Avenir"/>
              <a:buChar char="•"/>
            </a:pPr>
            <a:r>
              <a:rPr lang="en-US">
                <a:latin typeface="Avenir"/>
                <a:ea typeface="Avenir"/>
                <a:cs typeface="Avenir"/>
                <a:sym typeface="Avenir"/>
              </a:rPr>
              <a:t>Contributions include:</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b="1" lang="en-US" u="sng">
                <a:latin typeface="Avenir"/>
                <a:ea typeface="Avenir"/>
                <a:cs typeface="Avenir"/>
                <a:sym typeface="Avenir"/>
              </a:rPr>
              <a:t>Turing Machines</a:t>
            </a:r>
            <a:r>
              <a:rPr lang="en-US" u="sng">
                <a:latin typeface="Avenir"/>
                <a:ea typeface="Avenir"/>
                <a:cs typeface="Avenir"/>
                <a:sym typeface="Avenir"/>
              </a:rPr>
              <a:t> - a universal computer</a:t>
            </a:r>
            <a:endParaRPr u="sng">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Breaking the Enigma cipher </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Numerical Analysis algorithms</a:t>
            </a:r>
            <a:endParaRPr>
              <a:latin typeface="Avenir"/>
              <a:ea typeface="Avenir"/>
              <a:cs typeface="Avenir"/>
              <a:sym typeface="Avenir"/>
            </a:endParaRPr>
          </a:p>
          <a:p>
            <a:pPr indent="-381000" lvl="1" marL="914400" marR="0" rtl="0" algn="l">
              <a:lnSpc>
                <a:spcPct val="90000"/>
              </a:lnSpc>
              <a:spcBef>
                <a:spcPts val="0"/>
              </a:spcBef>
              <a:spcAft>
                <a:spcPts val="0"/>
              </a:spcAft>
              <a:buSzPts val="2400"/>
              <a:buFont typeface="Avenir"/>
              <a:buChar char="•"/>
            </a:pPr>
            <a:r>
              <a:rPr lang="en-US">
                <a:latin typeface="Avenir"/>
                <a:ea typeface="Avenir"/>
                <a:cs typeface="Avenir"/>
                <a:sym typeface="Avenir"/>
              </a:rPr>
              <a:t>Morphogenesis - systems biology</a:t>
            </a:r>
            <a:endParaRPr>
              <a:latin typeface="Avenir"/>
              <a:ea typeface="Avenir"/>
              <a:cs typeface="Avenir"/>
              <a:sym typeface="Avenir"/>
            </a:endParaRPr>
          </a:p>
          <a:p>
            <a:pPr indent="-381000" lvl="1" marL="914400" rtl="0" algn="l">
              <a:lnSpc>
                <a:spcPct val="90000"/>
              </a:lnSpc>
              <a:spcBef>
                <a:spcPts val="0"/>
              </a:spcBef>
              <a:spcAft>
                <a:spcPts val="0"/>
              </a:spcAft>
              <a:buSzPts val="2400"/>
              <a:buFont typeface="Avenir"/>
              <a:buChar char="•"/>
            </a:pPr>
            <a:r>
              <a:rPr lang="en-US">
                <a:latin typeface="Avenir"/>
                <a:ea typeface="Avenir"/>
                <a:cs typeface="Avenir"/>
                <a:sym typeface="Avenir"/>
              </a:rPr>
              <a:t>Computing Machinery and Intelligence</a:t>
            </a:r>
            <a:endParaRPr>
              <a:latin typeface="Avenir"/>
              <a:ea typeface="Avenir"/>
              <a:cs typeface="Avenir"/>
              <a:sym typeface="Avenir"/>
            </a:endParaRPr>
          </a:p>
        </p:txBody>
      </p:sp>
      <p:sp>
        <p:nvSpPr>
          <p:cNvPr id="173" name="Google Shape;173;g374f9616d02_0_29"/>
          <p:cNvSpPr/>
          <p:nvPr/>
        </p:nvSpPr>
        <p:spPr>
          <a:xfrm>
            <a:off x="1110263" y="365126"/>
            <a:ext cx="1523700" cy="13257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4" name="Google Shape;174;g374f9616d02_0_29"/>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75" name="Google Shape;175;g374f9616d02_0_29"/>
          <p:cNvPicPr preferRelativeResize="0"/>
          <p:nvPr/>
        </p:nvPicPr>
        <p:blipFill rotWithShape="1">
          <a:blip r:embed="rId4">
            <a:alphaModFix/>
          </a:blip>
          <a:srcRect b="0" l="0" r="0" t="0"/>
          <a:stretch/>
        </p:blipFill>
        <p:spPr>
          <a:xfrm>
            <a:off x="7619977" y="2229275"/>
            <a:ext cx="4446149" cy="1051326"/>
          </a:xfrm>
          <a:prstGeom prst="rect">
            <a:avLst/>
          </a:prstGeom>
          <a:noFill/>
          <a:ln>
            <a:noFill/>
          </a:ln>
        </p:spPr>
      </p:pic>
      <p:pic>
        <p:nvPicPr>
          <p:cNvPr id="176" name="Google Shape;176;g374f9616d02_0_29"/>
          <p:cNvPicPr preferRelativeResize="0"/>
          <p:nvPr/>
        </p:nvPicPr>
        <p:blipFill rotWithShape="1">
          <a:blip r:embed="rId5">
            <a:alphaModFix/>
          </a:blip>
          <a:srcRect b="0" l="0" r="0" t="0"/>
          <a:stretch/>
        </p:blipFill>
        <p:spPr>
          <a:xfrm>
            <a:off x="7720425" y="4056475"/>
            <a:ext cx="3942600" cy="2628300"/>
          </a:xfrm>
          <a:prstGeom prst="roundRect">
            <a:avLst>
              <a:gd fmla="val 16667" name="adj"/>
            </a:avLst>
          </a:prstGeom>
          <a:noFill/>
          <a:ln>
            <a:noFill/>
          </a:ln>
          <a:effectLst>
            <a:outerShdw blurRad="57150" rotWithShape="0" algn="bl" dir="5400000" dist="19050">
              <a:srgbClr val="000000">
                <a:alpha val="49803"/>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2025-07-05T12:48:20Z</dcterms:created>
  <dc:creator>Connors, Collin Dey</dc:creator>
</cp:coreProperties>
</file>